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1" r:id="rId2"/>
    <p:sldId id="292" r:id="rId3"/>
    <p:sldId id="291" r:id="rId4"/>
    <p:sldId id="296" r:id="rId5"/>
    <p:sldId id="295" r:id="rId6"/>
    <p:sldId id="310" r:id="rId7"/>
    <p:sldId id="298" r:id="rId8"/>
    <p:sldId id="293" r:id="rId9"/>
    <p:sldId id="300" r:id="rId10"/>
    <p:sldId id="299" r:id="rId11"/>
    <p:sldId id="283" r:id="rId12"/>
    <p:sldId id="311" r:id="rId13"/>
    <p:sldId id="276" r:id="rId14"/>
    <p:sldId id="279" r:id="rId15"/>
    <p:sldId id="301" r:id="rId16"/>
    <p:sldId id="284" r:id="rId17"/>
    <p:sldId id="285" r:id="rId18"/>
    <p:sldId id="263" r:id="rId19"/>
    <p:sldId id="302" r:id="rId20"/>
    <p:sldId id="273" r:id="rId21"/>
    <p:sldId id="303" r:id="rId22"/>
    <p:sldId id="257" r:id="rId23"/>
    <p:sldId id="265" r:id="rId24"/>
    <p:sldId id="294" r:id="rId25"/>
    <p:sldId id="312" r:id="rId26"/>
    <p:sldId id="306" r:id="rId27"/>
    <p:sldId id="313" r:id="rId28"/>
    <p:sldId id="321" r:id="rId29"/>
    <p:sldId id="323" r:id="rId30"/>
    <p:sldId id="324" r:id="rId31"/>
    <p:sldId id="267" r:id="rId32"/>
    <p:sldId id="317" r:id="rId33"/>
    <p:sldId id="309" r:id="rId34"/>
    <p:sldId id="326" r:id="rId35"/>
    <p:sldId id="32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471" autoAdjust="0"/>
  </p:normalViewPr>
  <p:slideViewPr>
    <p:cSldViewPr snapToGrid="0" showGuides="1">
      <p:cViewPr varScale="1">
        <p:scale>
          <a:sx n="91" d="100"/>
          <a:sy n="91" d="100"/>
        </p:scale>
        <p:origin x="12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30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53FC4-AAEB-409A-A951-4392CFB06B07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CD736-DDB0-497B-9BC0-3D7C26F32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7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소수점대의 </a:t>
            </a:r>
            <a:r>
              <a:rPr lang="ko-KR" altLang="en-US" dirty="0" err="1"/>
              <a:t>침출</a:t>
            </a:r>
            <a:r>
              <a:rPr lang="ko-KR" altLang="en-US" dirty="0"/>
              <a:t> 효율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침출</a:t>
            </a:r>
            <a:r>
              <a:rPr lang="ko-KR" altLang="en-US" dirty="0"/>
              <a:t> 시간을 </a:t>
            </a:r>
            <a:r>
              <a:rPr lang="en-US" altLang="ko-KR" dirty="0"/>
              <a:t>1</a:t>
            </a:r>
            <a:r>
              <a:rPr lang="ko-KR" altLang="en-US" dirty="0"/>
              <a:t>시간으로 고정</a:t>
            </a:r>
            <a:r>
              <a:rPr lang="en-US" altLang="ko-KR" dirty="0"/>
              <a:t>, </a:t>
            </a:r>
            <a:r>
              <a:rPr lang="ko-KR" altLang="en-US" dirty="0"/>
              <a:t>안전상의 이유로 온도를 </a:t>
            </a:r>
            <a:r>
              <a:rPr lang="en-US" altLang="ko-KR" dirty="0"/>
              <a:t>100</a:t>
            </a:r>
            <a:r>
              <a:rPr lang="ko-KR" altLang="en-US" dirty="0"/>
              <a:t>도 이하에서 진행</a:t>
            </a:r>
            <a:r>
              <a:rPr lang="en-US" altLang="ko-KR" dirty="0"/>
              <a:t>, </a:t>
            </a:r>
            <a:r>
              <a:rPr lang="ko-KR" altLang="en-US" dirty="0"/>
              <a:t>추출용매의 농도를 매우 묽게 해서 진행</a:t>
            </a:r>
            <a:r>
              <a:rPr lang="en-US" altLang="ko-KR" dirty="0"/>
              <a:t> &gt; </a:t>
            </a:r>
            <a:r>
              <a:rPr lang="ko-KR" altLang="en-US" dirty="0"/>
              <a:t>변화량에 의미를 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가장 효과적인 추출 용매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관련논문에 의하면 </a:t>
            </a:r>
            <a:r>
              <a:rPr lang="ko-KR" altLang="en-US" dirty="0" err="1"/>
              <a:t>옥살산은</a:t>
            </a:r>
            <a:r>
              <a:rPr lang="ko-KR" altLang="en-US" dirty="0"/>
              <a:t> </a:t>
            </a:r>
            <a:r>
              <a:rPr lang="ko-KR" altLang="en-US" dirty="0" err="1"/>
              <a:t>침출</a:t>
            </a:r>
            <a:r>
              <a:rPr lang="ko-KR" altLang="en-US" dirty="0"/>
              <a:t> 시간에 비례하여 효율이 급격하게 상승한다</a:t>
            </a:r>
            <a:r>
              <a:rPr lang="en-US" altLang="ko-KR" dirty="0"/>
              <a:t>. </a:t>
            </a:r>
            <a:r>
              <a:rPr lang="ko-KR" altLang="en-US" dirty="0"/>
              <a:t>또한 실험에서도 봤듯이 온도에도 되게 민감하다</a:t>
            </a:r>
            <a:r>
              <a:rPr lang="en-US" altLang="ko-KR" dirty="0"/>
              <a:t>. </a:t>
            </a:r>
            <a:r>
              <a:rPr lang="ko-KR" altLang="en-US" dirty="0"/>
              <a:t>그래서 황산</a:t>
            </a:r>
            <a:r>
              <a:rPr lang="en-US" altLang="ko-KR" dirty="0"/>
              <a:t>+</a:t>
            </a:r>
            <a:r>
              <a:rPr lang="ko-KR" altLang="en-US" dirty="0" err="1"/>
              <a:t>옥살산이</a:t>
            </a:r>
            <a:r>
              <a:rPr lang="ko-KR" altLang="en-US" dirty="0"/>
              <a:t> 가장 효과적인 추출용매가 되겠다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가장 경제적인 추출 용매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TBP</a:t>
            </a:r>
            <a:r>
              <a:rPr lang="ko-KR" altLang="en-US" dirty="0"/>
              <a:t>는 실험에서 보았듯이 온도에 둔감하지만 낮은 온도에서도 </a:t>
            </a:r>
            <a:r>
              <a:rPr lang="ko-KR" altLang="en-US" dirty="0" err="1"/>
              <a:t>옥살산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도만큼의 효과를 낸다</a:t>
            </a:r>
            <a:r>
              <a:rPr lang="en-US" altLang="ko-KR" dirty="0"/>
              <a:t>. </a:t>
            </a:r>
            <a:r>
              <a:rPr lang="ko-KR" altLang="en-US" dirty="0"/>
              <a:t>그래서 가장 경제적인 추출용매는 황산</a:t>
            </a:r>
            <a:r>
              <a:rPr lang="en-US" altLang="ko-KR" dirty="0"/>
              <a:t>+TBP</a:t>
            </a:r>
            <a:r>
              <a:rPr lang="ko-KR" altLang="en-US" dirty="0"/>
              <a:t>가 될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4. </a:t>
            </a:r>
            <a:r>
              <a:rPr lang="ko-KR" altLang="en-US" dirty="0"/>
              <a:t>추가적인 연구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TBP</a:t>
            </a:r>
            <a:r>
              <a:rPr lang="ko-KR" altLang="en-US" dirty="0"/>
              <a:t>는 </a:t>
            </a:r>
            <a:r>
              <a:rPr lang="en-US" altLang="ko-KR" dirty="0" err="1"/>
              <a:t>Ti</a:t>
            </a:r>
            <a:r>
              <a:rPr lang="ko-KR" altLang="en-US" dirty="0" err="1"/>
              <a:t>를</a:t>
            </a:r>
            <a:r>
              <a:rPr lang="ko-KR" altLang="en-US" dirty="0"/>
              <a:t> 추출하지 않으므로 다른 추출용매와는 특별한 의미를 가진다</a:t>
            </a:r>
            <a:r>
              <a:rPr lang="en-US" altLang="ko-KR" dirty="0"/>
              <a:t>. </a:t>
            </a:r>
            <a:r>
              <a:rPr lang="ko-KR" altLang="en-US" dirty="0"/>
              <a:t>정량적으로 </a:t>
            </a:r>
            <a:r>
              <a:rPr lang="ko-KR" altLang="en-US" dirty="0" err="1"/>
              <a:t>따져보기</a:t>
            </a:r>
            <a:r>
              <a:rPr lang="ko-KR" altLang="en-US" dirty="0"/>
              <a:t> 위해서 더 오랜 시간동안</a:t>
            </a:r>
            <a:r>
              <a:rPr lang="en-US" altLang="ko-KR" dirty="0"/>
              <a:t>, </a:t>
            </a:r>
            <a:r>
              <a:rPr lang="ko-KR" altLang="en-US" dirty="0"/>
              <a:t>더 높은 온도에서 추가적인 연구가 필요하다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안전상의 이유로 추출용매의 농도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시간 등을 매우 제한적이게 실험을 진행하였다</a:t>
            </a:r>
            <a:r>
              <a:rPr lang="en-US" altLang="ko-KR" dirty="0"/>
              <a:t>. </a:t>
            </a:r>
            <a:r>
              <a:rPr lang="ko-KR" altLang="en-US" dirty="0"/>
              <a:t>그러나 우리는 </a:t>
            </a:r>
            <a:r>
              <a:rPr lang="ko-KR" altLang="en-US" dirty="0" err="1"/>
              <a:t>옥살산의</a:t>
            </a:r>
            <a:r>
              <a:rPr lang="ko-KR" altLang="en-US" dirty="0"/>
              <a:t> 온도에 대한 민감도를 예측할 수 있었고 </a:t>
            </a:r>
            <a:r>
              <a:rPr lang="ko-KR" altLang="en-US" dirty="0" err="1"/>
              <a:t>옥살산이</a:t>
            </a:r>
            <a:r>
              <a:rPr lang="ko-KR" altLang="en-US" dirty="0"/>
              <a:t> 어느 온도까지 얼마나 민감한지 추가적으로 연구를 할 필요성을 느꼈다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침출</a:t>
            </a:r>
            <a:r>
              <a:rPr lang="ko-KR" altLang="en-US" dirty="0"/>
              <a:t> 시간에 대해서는 어떻게 달라지는지 모든 추출용매에 대하여 추가적인 실험을 </a:t>
            </a:r>
            <a:r>
              <a:rPr lang="ko-KR" altLang="en-US" dirty="0" err="1"/>
              <a:t>진행해봐야한다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황산으로 </a:t>
            </a:r>
            <a:r>
              <a:rPr lang="en-US" altLang="ko-KR" dirty="0" err="1"/>
              <a:t>Ti</a:t>
            </a:r>
            <a:r>
              <a:rPr lang="ko-KR" altLang="en-US" dirty="0"/>
              <a:t>를 추출하는 방법은 기존에 있던 방법이고 </a:t>
            </a:r>
            <a:r>
              <a:rPr lang="ko-KR" altLang="en-US" dirty="0" err="1"/>
              <a:t>옥살산과</a:t>
            </a:r>
            <a:r>
              <a:rPr lang="ko-KR" altLang="en-US" dirty="0"/>
              <a:t> </a:t>
            </a:r>
            <a:r>
              <a:rPr lang="en-US" altLang="ko-KR" dirty="0"/>
              <a:t>TBP</a:t>
            </a:r>
            <a:r>
              <a:rPr lang="ko-KR" altLang="en-US" dirty="0"/>
              <a:t>를 섞어서 사용하는 방법은 기존에 없던 방법이었는데 황산보다 확실히 효율이 뛰어난 것으로 확인되어 이번 실험은</a:t>
            </a:r>
            <a:r>
              <a:rPr lang="en-US" altLang="ko-KR" dirty="0"/>
              <a:t> </a:t>
            </a:r>
            <a:r>
              <a:rPr lang="en-US" altLang="ko-KR" dirty="0" err="1"/>
              <a:t>Ti</a:t>
            </a:r>
            <a:r>
              <a:rPr lang="en-US" altLang="ko-KR" dirty="0"/>
              <a:t> </a:t>
            </a:r>
            <a:r>
              <a:rPr lang="ko-KR" altLang="en-US" dirty="0"/>
              <a:t>추출에 있어서 매우 큰 의미를 가진다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CD736-DDB0-497B-9BC0-3D7C26F325D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37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7459A-15EE-49E3-B15F-C95CB451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126A05-43E8-4A5E-90E5-084DD78AC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CA0F2-2387-4456-AC96-0315406E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580E3-2975-463F-80E5-A8D06C9D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491007-09E1-403B-A8FB-62C90539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4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3508-E2F9-42D6-8853-7D7B3F37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8F406C-6E8A-497E-9481-B6C3C1DDA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B4FAF3-ECDB-430A-810D-D67CDCF3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B1549-4025-4E7E-AACC-CC842296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932FC0-A7FA-43A6-A433-4A1D9BA2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33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26D85C-058F-488F-A538-E06B4F0F4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8F5708-CBE7-4D9F-BF72-218CD519F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8A98D-EC74-4E83-9710-639E9FB2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7EBE4-C94C-4179-9895-B41968D44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DDA10-0FC6-4B53-A46F-A7F00319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5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7F8D6-2AEC-4413-8190-F0C1288F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E691DE-BE2B-4F0F-8692-BA9C8CD8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11B859-7C0E-4A96-A5C8-6E04CEA4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90D7B6-9F54-4F1C-A8B2-A726AA2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D550A-1EE9-46BF-B00B-4B331BD9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B4E72-F7CA-4886-AE06-73E3DA1A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ACC9FE-B270-40AE-BA79-DEF165FBC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EBCBD-EBEA-43F9-91CD-71F5F270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5513A-D4AB-4F72-8C31-8BD47F144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A080E-41DC-4FB3-BDA6-7EE82D45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64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267FE-5845-4F15-81E2-D0C48F4F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61737-B8F9-434D-A2F0-B934117A5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E77B65-48FD-4EE4-8145-2910F615A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3AAFD0-E784-42F4-A7F9-9DCBC7CC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0DB602-4173-4F46-A7B5-1A1D29E8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A56E48-D855-4821-9A53-64F0CCE4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5EF48-9A5F-40DF-AA55-10220E57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564B6-70DB-4A4D-B7BA-7656058D5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EE21F5-2262-44B8-B3C6-72D20C7D2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7862F3-CD92-4E19-A453-4AB2BB27F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89D795-1193-473E-A91F-1AFF49768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7034B7-CFC1-4013-97DC-164DBC31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8089BF-5140-48ED-9AFF-9138B20C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D63789-79D5-4E6B-A7EC-81FCC6D6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20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FF74A-8BB6-4478-940A-73117013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08E9F9-B996-446E-8738-47763D1C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50AE26-8DE9-4FDC-9D74-B56DA930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4F6C1C-7D66-4F19-A1F4-6B4EC760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3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B8FA52-AD35-418E-8814-1BCD3530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C66EB0-BA33-4DDB-8154-69015EB44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E4F63-946B-4455-B451-52376F80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1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3FEC6-852E-4AE0-B037-B7865F2E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7E4563-3C0D-4459-BE49-78F476C52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FA1566-2623-4F66-BA7A-B4FF9639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106822-6297-4FA6-B587-1A12D231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97A3A4-2804-465C-AEB4-6C3DD44A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27F1C3-47FF-4EE5-B823-A2D7644E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98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8C340-C719-47FC-A75C-A282BDD6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4AB0C9-E3F7-4DF3-8610-59B5B0918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E16EAA-638A-489D-8A66-A5F18B44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7075B9-6211-4C6F-8610-D46421C8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5D44A-E257-46EF-89B7-2D0DEA9A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B15659-07CE-473E-9F6A-3FC5511C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1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1B1134-419C-4010-856C-9AB1C2DC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0FEA81-0F7C-41BD-8CBB-2FD2CBE73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3DF50-EA6C-40C9-9387-EEC727DF8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F96FF-1A79-4FC3-928C-21E5CC3D3B6A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D441A1-040E-44DD-A588-B1DAB77BD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08985-E5DF-45F9-A4C1-F0F41AAC7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02DCC-DA9A-44B7-80A5-04BA5D42B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12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ws.jtbc.joins.com/article/article.aspx?news_id=NB1114141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an.com/view/busan/view.php?code=19961127000624" TargetMode="External"/><Relationship Id="rId2" Type="http://schemas.openxmlformats.org/officeDocument/2006/relationships/hyperlink" Target="http://www.busan.com/view/busan/view.php?code=1996112600062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CFA5D-97E6-49EF-B063-86988CD5B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476" y="988551"/>
            <a:ext cx="11797047" cy="1909763"/>
          </a:xfrm>
        </p:spPr>
        <p:txBody>
          <a:bodyPr>
            <a:normAutofit/>
          </a:bodyPr>
          <a:lstStyle/>
          <a:p>
            <a:r>
              <a:rPr lang="ko-KR" altLang="en-US" sz="5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저품위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5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티탄철석의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고품위화를 위한 </a:t>
            </a:r>
            <a:r>
              <a:rPr lang="ko-KR" altLang="en-US" sz="5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공정 연구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FA6C67-CFF8-49F1-9A74-4B572C926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2690" y="4328720"/>
            <a:ext cx="3902299" cy="1828800"/>
          </a:xfrm>
        </p:spPr>
        <p:txBody>
          <a:bodyPr numCol="2">
            <a:norm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임현섭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20122468</a:t>
            </a:r>
          </a:p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김학석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20132377</a:t>
            </a: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김민우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20142349</a:t>
            </a:r>
          </a:p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강병보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20142343</a:t>
            </a: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조성훈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20152439</a:t>
            </a: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이지산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20152424</a:t>
            </a: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박형석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20152399</a:t>
            </a:r>
          </a:p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정찬열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20152438</a:t>
            </a: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이지윤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20162347</a:t>
            </a: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박상호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20172240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679FE94-79C6-4F6D-848C-A3100B7102CF}"/>
              </a:ext>
            </a:extLst>
          </p:cNvPr>
          <p:cNvSpPr txBox="1">
            <a:spLocks/>
          </p:cNvSpPr>
          <p:nvPr/>
        </p:nvSpPr>
        <p:spPr>
          <a:xfrm>
            <a:off x="0" y="115910"/>
            <a:ext cx="6671257" cy="5022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2019-2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학기 울산대학교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캡스톤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디자인 성과발표회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C43A175-A649-43B3-BB6D-6DF870932E8C}"/>
              </a:ext>
            </a:extLst>
          </p:cNvPr>
          <p:cNvSpPr txBox="1">
            <a:spLocks/>
          </p:cNvSpPr>
          <p:nvPr/>
        </p:nvSpPr>
        <p:spPr>
          <a:xfrm>
            <a:off x="2198210" y="3429000"/>
            <a:ext cx="6671257" cy="7390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캡스톤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디자인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김선정 교수님 분반</a:t>
            </a:r>
          </a:p>
        </p:txBody>
      </p:sp>
    </p:spTree>
    <p:extLst>
      <p:ext uri="{BB962C8B-B14F-4D97-AF65-F5344CB8AC3E}">
        <p14:creationId xmlns:p14="http://schemas.microsoft.com/office/powerpoint/2010/main" val="335838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C33F0-E959-4D0F-BB73-F8758B46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21" y="95274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침출액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70A37-9BE3-4B4B-A94C-EE2B9652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1420837"/>
            <a:ext cx="11522647" cy="4756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티탄철석의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성분 중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55.64wt%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함량이 가장 많은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효과적인 세가지 용액 선정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</a:t>
            </a:r>
            <a:r>
              <a:rPr lang="en-US" altLang="ko-KR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황산용액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–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티탄철석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속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옥살산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산화 환원반응을 통한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트리부틸인산염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TBP) -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막고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효과적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B1B47-E630-4521-9087-9DAB308A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435" y="4592349"/>
            <a:ext cx="2718948" cy="1111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9B09B-6E17-44E7-94DD-389EDD2CD40D}"/>
              </a:ext>
            </a:extLst>
          </p:cNvPr>
          <p:cNvSpPr txBox="1"/>
          <p:nvPr/>
        </p:nvSpPr>
        <p:spPr>
          <a:xfrm>
            <a:off x="8271435" y="5603571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트리부틸인산염</a:t>
            </a:r>
            <a:r>
              <a:rPr lang="ko-KR" altLang="en-US" dirty="0"/>
              <a:t> 구조식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2B0E5-3145-428F-83BF-D6DA14EBD414}"/>
              </a:ext>
            </a:extLst>
          </p:cNvPr>
          <p:cNvSpPr/>
          <p:nvPr/>
        </p:nvSpPr>
        <p:spPr>
          <a:xfrm>
            <a:off x="8505494" y="4625474"/>
            <a:ext cx="2250831" cy="910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A14F986-AC4A-4992-B82F-20B27C7B7ECC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0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FDB39-DB4E-4D44-8DB1-6D0DF6C0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91" y="441998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원리 </a:t>
            </a:r>
            <a:r>
              <a:rPr lang="en-US" altLang="ko-KR" baseline="-25000" dirty="0"/>
              <a:t>		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49C6A2-F2F2-4F75-83F9-BE3ABFAEA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91" y="1825623"/>
            <a:ext cx="7984387" cy="28035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H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로부터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분리 가능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-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반응을 통해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티탄철석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속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분리 가능</a:t>
            </a:r>
            <a:endParaRPr lang="en-US" altLang="ko-KR" sz="2400" baseline="-25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*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반응식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FeTiO</a:t>
            </a:r>
            <a:r>
              <a:rPr lang="en-US" altLang="ko-KR" sz="1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+2H</a:t>
            </a:r>
            <a:r>
              <a:rPr lang="en-US" altLang="ko-KR" sz="1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</a:t>
            </a:r>
            <a:r>
              <a:rPr lang="en-US" altLang="ko-KR" sz="1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TiSO</a:t>
            </a:r>
            <a:r>
              <a:rPr lang="en-US" altLang="ko-KR" sz="1400" baseline="-25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FeSO</a:t>
            </a:r>
            <a:r>
              <a:rPr lang="en-US" altLang="ko-KR" sz="1400" baseline="-25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+2H</a:t>
            </a:r>
            <a:r>
              <a:rPr lang="en-US" altLang="ko-KR" sz="1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</a:p>
          <a:p>
            <a:pPr marL="0" indent="0">
              <a:buNone/>
            </a:pPr>
            <a:endParaRPr lang="en-US" altLang="ko-KR" sz="2600" baseline="-25000" dirty="0"/>
          </a:p>
          <a:p>
            <a:pPr marL="0" indent="0">
              <a:buNone/>
            </a:pPr>
            <a:endParaRPr lang="en-US" altLang="ko-KR" sz="2600" baseline="-25000" dirty="0"/>
          </a:p>
          <a:p>
            <a:pPr marL="0" indent="0">
              <a:buNone/>
            </a:pPr>
            <a:endParaRPr lang="en-US" altLang="ko-KR" sz="2600" baseline="-250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5D8A3-702A-43E4-A350-0A2845F9BA26}"/>
              </a:ext>
            </a:extLst>
          </p:cNvPr>
          <p:cNvSpPr txBox="1"/>
          <p:nvPr/>
        </p:nvSpPr>
        <p:spPr>
          <a:xfrm>
            <a:off x="0" y="6611575"/>
            <a:ext cx="10176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T. RUBCUMINTARA et al. ,Leaching Behavior of Ilmenite with Sulfuric Acid (1987), p.327</a:t>
            </a:r>
            <a:endParaRPr lang="ko-KR" altLang="en-US" sz="1000" dirty="0"/>
          </a:p>
        </p:txBody>
      </p:sp>
      <p:pic>
        <p:nvPicPr>
          <p:cNvPr id="8" name="_x41066408" descr="EMB000010945daf">
            <a:extLst>
              <a:ext uri="{FF2B5EF4-FFF2-40B4-BE49-F238E27FC236}">
                <a16:creationId xmlns:a16="http://schemas.microsoft.com/office/drawing/2014/main" id="{86A00F78-EA22-4528-87E1-7958CB77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396" y="1825623"/>
            <a:ext cx="3140813" cy="38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C21BAE5-EA58-4B80-8960-7FF6AC02B1D7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78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앉아있는, 테이블, 카운터이(가) 표시된 사진&#10;&#10;자동 생성된 설명">
            <a:extLst>
              <a:ext uri="{FF2B5EF4-FFF2-40B4-BE49-F238E27FC236}">
                <a16:creationId xmlns:a16="http://schemas.microsoft.com/office/drawing/2014/main" id="{6FF33BEC-BAB7-4052-B903-2F681088B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4581"/>
          <a:stretch/>
        </p:blipFill>
        <p:spPr>
          <a:xfrm>
            <a:off x="9067801" y="1852097"/>
            <a:ext cx="2970465" cy="33832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66A812-8B94-43C8-965B-CA4F4BE6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09" y="32448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옥살산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AD8FF-BE59-4748-80ED-81D04BE2E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09" y="1856344"/>
            <a:ext cx="69423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C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(Fe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분해 가능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산화환원 반응을 통한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분리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Oxidation reaction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HC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 H + 2CO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+ 2e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Reduction reaction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2H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Fe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+ 4HC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+ 2e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 2Fe(C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2-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+ 3H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  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Overall reaction</a:t>
            </a:r>
          </a:p>
          <a:p>
            <a:pPr marL="0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en-US" altLang="ko-KR" sz="2000" baseline="-25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000" baseline="-25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+ 5HC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2Fe(C</a:t>
            </a:r>
            <a:r>
              <a:rPr lang="en-US" altLang="ko-KR" sz="2000" baseline="-25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000" baseline="-25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en-US" altLang="ko-KR" sz="2000" baseline="-25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baseline="30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+ 3H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 + 2CO</a:t>
            </a:r>
            <a:r>
              <a:rPr lang="en-US" altLang="ko-KR" sz="20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BF443-76DE-4A1D-844C-CA55C344E31F}"/>
              </a:ext>
            </a:extLst>
          </p:cNvPr>
          <p:cNvSpPr txBox="1"/>
          <p:nvPr/>
        </p:nvSpPr>
        <p:spPr>
          <a:xfrm>
            <a:off x="0" y="6611779"/>
            <a:ext cx="12122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Sung Oh Lee et al. ,Dissolution of iron oxide using oxalic acid (2007), p.93</a:t>
            </a:r>
            <a:endParaRPr lang="ko-KR" altLang="en-US" sz="10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554C8A1-3E16-42BC-ABAA-CC98B7D62395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29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8982" y="34338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 (TBP)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8982" y="1864613"/>
            <a:ext cx="5809952" cy="4525963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①자철석 분말 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300g 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11.5M 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염산 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450ml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투입</a:t>
            </a:r>
            <a:endParaRPr lang="en-US" altLang="ko-KR" sz="1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도에서 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 동안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교반</a:t>
            </a:r>
            <a:endParaRPr lang="en-US" altLang="ko-KR" sz="1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r>
              <a:rPr lang="ko-KR" altLang="en-US" sz="1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침출액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250ml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2.5M TBP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함유한 추출용매                        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        250ml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투입</a:t>
            </a:r>
            <a:endParaRPr lang="en-US" altLang="ko-KR" sz="1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④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분간 교반기로 혼합</a:t>
            </a:r>
            <a:endParaRPr lang="en-US" altLang="ko-KR" sz="1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→ 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 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이온을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99%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 함유한 고순도 철 수용액을 얻음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반면 </a:t>
            </a:r>
            <a:r>
              <a:rPr lang="en-US" altLang="ko-KR" sz="1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침출이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되지않았다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선택적으로 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sz="1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가능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"/>
          <a:stretch/>
        </p:blipFill>
        <p:spPr bwMode="auto">
          <a:xfrm>
            <a:off x="6428934" y="1803633"/>
            <a:ext cx="5629777" cy="3577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73719" y="5380815"/>
            <a:ext cx="574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자철석에 </a:t>
            </a:r>
            <a:r>
              <a:rPr lang="en-US" altLang="ko-KR" dirty="0"/>
              <a:t>TBP</a:t>
            </a:r>
            <a:r>
              <a:rPr lang="ko-KR" altLang="en-US" dirty="0"/>
              <a:t>용액을 첨가한 분말의 </a:t>
            </a:r>
            <a:r>
              <a:rPr lang="ko-KR" altLang="en-US" dirty="0" err="1"/>
              <a:t>조성표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5BA38D-AF5F-46F5-AC5E-1B79BB1AB67B}"/>
              </a:ext>
            </a:extLst>
          </p:cNvPr>
          <p:cNvSpPr/>
          <p:nvPr/>
        </p:nvSpPr>
        <p:spPr>
          <a:xfrm>
            <a:off x="6542648" y="2663365"/>
            <a:ext cx="5260145" cy="234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6B4EE-716F-48D7-9EA9-23DC77944559}"/>
              </a:ext>
            </a:extLst>
          </p:cNvPr>
          <p:cNvSpPr txBox="1"/>
          <p:nvPr/>
        </p:nvSpPr>
        <p:spPr>
          <a:xfrm>
            <a:off x="9391166" y="6418046"/>
            <a:ext cx="184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논문 </a:t>
            </a:r>
            <a:r>
              <a:rPr lang="en-US" altLang="ko-KR" dirty="0"/>
              <a:t>22.p8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A8C13F3-6253-41E7-8B49-5AA9448E9DD3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D8F327F-252A-472D-A46A-2FB5AEFF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altLang="ko-KR" sz="3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TBP </a:t>
            </a:r>
            <a:r>
              <a:rPr lang="ko-KR" altLang="en-US" sz="3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용액 원리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5CBEAF9-EA64-4071-A64A-4680401A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염소 분위기에 있는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TiO</a:t>
            </a:r>
            <a:r>
              <a:rPr lang="en-US" altLang="ko-KR" sz="18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2+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염소와 만나서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TiOCl</a:t>
            </a:r>
            <a:r>
              <a:rPr lang="en-US" altLang="ko-KR" sz="18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형성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TiOCl</a:t>
            </a:r>
            <a:r>
              <a:rPr lang="en-US" altLang="ko-KR" sz="18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TBP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반응하여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TiOCl</a:t>
            </a:r>
            <a:r>
              <a:rPr lang="en-US" altLang="ko-KR" sz="18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TBP</a:t>
            </a:r>
            <a:r>
              <a:rPr lang="en-US" altLang="ko-KR" sz="18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형성한다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염소 분위기 형성을 위해 넣어줬던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HCl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Cl,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TOPO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결합하여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침출시킨다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때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TBP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TOPO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같은 역할을 하는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Neutral extractants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 descr="실내, 테이블, 사진, 검은색이(가) 표시된 사진&#10;&#10;자동 생성된 설명">
            <a:extLst>
              <a:ext uri="{FF2B5EF4-FFF2-40B4-BE49-F238E27FC236}">
                <a16:creationId xmlns:a16="http://schemas.microsoft.com/office/drawing/2014/main" id="{10D7517C-6302-44C4-8AF7-C72C05CD4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59" y="1697152"/>
            <a:ext cx="5138928" cy="1630917"/>
          </a:xfrm>
          <a:prstGeom prst="rect">
            <a:avLst/>
          </a:prstGeom>
        </p:spPr>
      </p:pic>
      <p:pic>
        <p:nvPicPr>
          <p:cNvPr id="6" name="그림 5" descr="나이프, 조류, 테이블이(가) 표시된 사진&#10;&#10;자동 생성된 설명">
            <a:extLst>
              <a:ext uri="{FF2B5EF4-FFF2-40B4-BE49-F238E27FC236}">
                <a16:creationId xmlns:a16="http://schemas.microsoft.com/office/drawing/2014/main" id="{5C89251E-5689-4B02-A550-2C83C47F4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56" y="4024533"/>
            <a:ext cx="5138928" cy="1552133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1062AFA-55D1-414D-8162-CA5661D18A26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91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0D88F6-FB97-49BB-9D92-836956F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anchor="b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 설계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A7A94E-D290-4699-BACA-8B5EBED0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침출에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영향을 주는 인자 </a:t>
            </a:r>
            <a:b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추출용매의 농도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온도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 등</a:t>
            </a:r>
            <a:endParaRPr lang="en-US" altLang="ko-KR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요인에 대한 논문 및 자료조사</a:t>
            </a:r>
            <a:br>
              <a:rPr lang="en-US" altLang="ko-KR" sz="2200" dirty="0"/>
            </a:br>
            <a:endParaRPr lang="en-US" altLang="ko-KR" sz="2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F0C7193-4E66-41A6-B792-6F64111732DF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80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51D09-45FB-4D84-B151-F173CF59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실험에 미치는 요인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몰농도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1888DF-A7E3-43A0-BB05-504FB689EE7A}"/>
              </a:ext>
            </a:extLst>
          </p:cNvPr>
          <p:cNvSpPr txBox="1"/>
          <p:nvPr/>
        </p:nvSpPr>
        <p:spPr>
          <a:xfrm>
            <a:off x="5030272" y="3750707"/>
            <a:ext cx="70301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온도 </a:t>
            </a:r>
            <a:r>
              <a:rPr lang="en-US" altLang="ko-KR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98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℃ 에서 황산의 농도가 </a:t>
            </a:r>
            <a:r>
              <a:rPr lang="en-US" altLang="ko-KR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14.1M 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때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최대로 추출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황산 용액의 농도에 따라 </a:t>
            </a:r>
            <a:r>
              <a:rPr lang="ko-KR" altLang="en-US" sz="2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침출량의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변화가 발생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FE7280-F930-4D3B-AC29-2725302F622D}"/>
              </a:ext>
            </a:extLst>
          </p:cNvPr>
          <p:cNvGrpSpPr/>
          <p:nvPr/>
        </p:nvGrpSpPr>
        <p:grpSpPr>
          <a:xfrm>
            <a:off x="454269" y="1453986"/>
            <a:ext cx="4679706" cy="4232437"/>
            <a:chOff x="1198399" y="1484764"/>
            <a:chExt cx="4679706" cy="42324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8B633A0-D9A2-4CE0-B75D-4DA772AEA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984" b="10270"/>
            <a:stretch/>
          </p:blipFill>
          <p:spPr>
            <a:xfrm>
              <a:off x="1198399" y="1484764"/>
              <a:ext cx="4679706" cy="423243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0DB9EC0-30D6-432C-ADDB-552FDC639482}"/>
                </a:ext>
              </a:extLst>
            </p:cNvPr>
            <p:cNvSpPr/>
            <p:nvPr/>
          </p:nvSpPr>
          <p:spPr>
            <a:xfrm>
              <a:off x="1941078" y="1759934"/>
              <a:ext cx="1044967" cy="15919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6FB78E2-C32D-4996-B466-84F0095AFCD4}"/>
              </a:ext>
            </a:extLst>
          </p:cNvPr>
          <p:cNvSpPr txBox="1"/>
          <p:nvPr/>
        </p:nvSpPr>
        <p:spPr>
          <a:xfrm>
            <a:off x="0" y="6488668"/>
            <a:ext cx="10176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T. RUBCUMINTARA et al. ,Leaching Behavior of Ilmenite with Sulfuric Acid (1987), p.328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9F196C-99DB-489D-8BFE-50F7C39E2E7A}"/>
              </a:ext>
            </a:extLst>
          </p:cNvPr>
          <p:cNvGrpSpPr/>
          <p:nvPr/>
        </p:nvGrpSpPr>
        <p:grpSpPr>
          <a:xfrm>
            <a:off x="4854626" y="1519234"/>
            <a:ext cx="5395347" cy="1801837"/>
            <a:chOff x="5920354" y="1550012"/>
            <a:chExt cx="5395347" cy="180183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DBB8220-63E0-4627-A4D8-ADD25167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354" y="1550012"/>
              <a:ext cx="5357248" cy="1801837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C3C9B13-78F6-411D-8D0B-D3034E1B09B7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26" y="2663687"/>
              <a:ext cx="263549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C181F82-140D-4D3C-BDB1-9EDF1059B34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888770"/>
              <a:ext cx="263549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149A442-47C6-49BB-8024-516FE9794500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26" y="2888770"/>
              <a:ext cx="263549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B753F9F-150A-46FB-BFB1-7CAFD3EDD77C}"/>
                </a:ext>
              </a:extLst>
            </p:cNvPr>
            <p:cNvCxnSpPr>
              <a:cxnSpLocks/>
            </p:cNvCxnSpPr>
            <p:nvPr/>
          </p:nvCxnSpPr>
          <p:spPr>
            <a:xfrm>
              <a:off x="6109660" y="3113853"/>
              <a:ext cx="30343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494F0B5-DD49-4324-8A91-25464D5DCE45}"/>
                </a:ext>
              </a:extLst>
            </p:cNvPr>
            <p:cNvSpPr/>
            <p:nvPr/>
          </p:nvSpPr>
          <p:spPr>
            <a:xfrm>
              <a:off x="9182099" y="2924760"/>
              <a:ext cx="213360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B5C2CDB9-69E7-4C58-A14E-1E3628A4186D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79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E04261FA-5867-485A-9D95-D5CAE560D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79" b="9499"/>
          <a:stretch/>
        </p:blipFill>
        <p:spPr>
          <a:xfrm>
            <a:off x="124339" y="1690688"/>
            <a:ext cx="4716208" cy="414813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330DA77-4822-4E26-B747-A43F5D7B1D2B}"/>
              </a:ext>
            </a:extLst>
          </p:cNvPr>
          <p:cNvGrpSpPr/>
          <p:nvPr/>
        </p:nvGrpSpPr>
        <p:grpSpPr>
          <a:xfrm>
            <a:off x="4632679" y="1750793"/>
            <a:ext cx="5285044" cy="2230364"/>
            <a:chOff x="5533011" y="1810899"/>
            <a:chExt cx="5896366" cy="28173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D12F4D-8AD1-4CA3-8450-9BAFE2B71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3011" y="1810899"/>
              <a:ext cx="5896366" cy="2817372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BE28986-6B89-4088-9974-B51871FDC949}"/>
                </a:ext>
              </a:extLst>
            </p:cNvPr>
            <p:cNvCxnSpPr>
              <a:cxnSpLocks/>
            </p:cNvCxnSpPr>
            <p:nvPr/>
          </p:nvCxnSpPr>
          <p:spPr>
            <a:xfrm>
              <a:off x="8566268" y="3198259"/>
              <a:ext cx="263549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812DB4A-B9FB-4456-9EB9-025627DEEA2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71" y="3479612"/>
              <a:ext cx="48912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0B0DA583-E203-4FCA-B100-8722BAAF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실험에 미치는 요인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1EBA7C-91CD-47FB-925E-B031C9E0EDB4}"/>
              </a:ext>
            </a:extLst>
          </p:cNvPr>
          <p:cNvSpPr txBox="1"/>
          <p:nvPr/>
        </p:nvSpPr>
        <p:spPr>
          <a:xfrm>
            <a:off x="4792662" y="4019677"/>
            <a:ext cx="69538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분해 속도는 온도에 민감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115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℃에서 최대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더 큰 온도에서 더 큰 효과를 기대해볼 수 있음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이번 실험에서 </a:t>
            </a:r>
            <a:r>
              <a:rPr lang="ko-KR" altLang="en-US" sz="2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온도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변수로 두고자 함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8B03C5-0B7E-41FE-A74F-91F4BD5BFD97}"/>
              </a:ext>
            </a:extLst>
          </p:cNvPr>
          <p:cNvSpPr/>
          <p:nvPr/>
        </p:nvSpPr>
        <p:spPr>
          <a:xfrm>
            <a:off x="1064820" y="2015708"/>
            <a:ext cx="1279796" cy="8547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1965FB-88DC-46F4-B033-3406AC4F372A}"/>
              </a:ext>
            </a:extLst>
          </p:cNvPr>
          <p:cNvSpPr txBox="1"/>
          <p:nvPr/>
        </p:nvSpPr>
        <p:spPr>
          <a:xfrm>
            <a:off x="0" y="6488668"/>
            <a:ext cx="10176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T. RUBCUMINTARA et al. ,Leaching Behavior of Ilmenite with Sulfuric Acid (1987), p.327</a:t>
            </a:r>
            <a:endParaRPr lang="ko-KR" altLang="en-US" sz="10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54B350DE-5B28-4E61-B169-A9401A4D6508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03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51D09-45FB-4D84-B151-F173CF59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1880" cy="132556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 영향 미치는 요인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r>
              <a:rPr lang="en-US" altLang="ko-KR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몰농도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450198C-F414-4434-AF30-1D6313FDF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1446"/>
            <a:ext cx="5674960" cy="4133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4C0B89-432E-41D6-BB42-291AA7FAA4EB}"/>
              </a:ext>
            </a:extLst>
          </p:cNvPr>
          <p:cNvSpPr txBox="1"/>
          <p:nvPr/>
        </p:nvSpPr>
        <p:spPr>
          <a:xfrm>
            <a:off x="9168618" y="6409193"/>
            <a:ext cx="201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Hematite :</a:t>
            </a:r>
            <a:r>
              <a:rPr lang="ko-KR" altLang="en-US" dirty="0"/>
              <a:t> </a:t>
            </a:r>
            <a:r>
              <a:rPr lang="en-US" altLang="ko-KR" dirty="0"/>
              <a:t>FeCO</a:t>
            </a:r>
            <a:r>
              <a:rPr lang="en-US" altLang="ko-KR" baseline="-25000" dirty="0"/>
              <a:t>3</a:t>
            </a:r>
            <a:endParaRPr lang="ko-KR" altLang="en-US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8E571-9A90-4B37-B2D9-070FCFC3499B}"/>
              </a:ext>
            </a:extLst>
          </p:cNvPr>
          <p:cNvSpPr txBox="1"/>
          <p:nvPr/>
        </p:nvSpPr>
        <p:spPr>
          <a:xfrm>
            <a:off x="5674960" y="2072003"/>
            <a:ext cx="600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온도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℃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0.381M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때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분해 최대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옥살산의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농도에 따른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침출량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변화 발생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25FAB17-0658-474F-A2C9-04D6C8B1ADD6}"/>
              </a:ext>
            </a:extLst>
          </p:cNvPr>
          <p:cNvCxnSpPr>
            <a:cxnSpLocks/>
          </p:cNvCxnSpPr>
          <p:nvPr/>
        </p:nvCxnSpPr>
        <p:spPr>
          <a:xfrm>
            <a:off x="1069541" y="5028740"/>
            <a:ext cx="25612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E06292-40C4-4E3F-A5A1-067D5F7945D0}"/>
              </a:ext>
            </a:extLst>
          </p:cNvPr>
          <p:cNvSpPr/>
          <p:nvPr/>
        </p:nvSpPr>
        <p:spPr>
          <a:xfrm>
            <a:off x="1376653" y="2124140"/>
            <a:ext cx="821636" cy="998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6CFD82-569B-4859-AC69-13D14203983D}"/>
              </a:ext>
            </a:extLst>
          </p:cNvPr>
          <p:cNvSpPr txBox="1"/>
          <p:nvPr/>
        </p:nvSpPr>
        <p:spPr>
          <a:xfrm>
            <a:off x="0" y="6443146"/>
            <a:ext cx="10176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Sung Oh Lee et al. ,Dissolution of iron oxide using oxalic acid (2007), p.94</a:t>
            </a:r>
            <a:endParaRPr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CAB934-6072-40B1-9638-4022F67106BF}"/>
              </a:ext>
            </a:extLst>
          </p:cNvPr>
          <p:cNvSpPr/>
          <p:nvPr/>
        </p:nvSpPr>
        <p:spPr>
          <a:xfrm>
            <a:off x="2463199" y="1551692"/>
            <a:ext cx="1561514" cy="76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9C1F466-6B6D-4E8D-A107-6AA5F8EC5D69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019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0D88F6-FB97-49BB-9D92-836956F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ko-KR" altLang="en-U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 설계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A7A94E-D290-4699-BACA-8B5EBED0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200" dirty="0"/>
              <a:t>결과값에 더 큰 영향을 주는 추출용매의 온도를 변화요인으로 결정 </a:t>
            </a:r>
            <a:r>
              <a:rPr lang="en-US" altLang="ko-KR" sz="2200" dirty="0"/>
              <a:t>(60</a:t>
            </a:r>
            <a:r>
              <a:rPr lang="ko-KR" altLang="en-US" sz="2200" dirty="0"/>
              <a:t>℃</a:t>
            </a:r>
            <a:r>
              <a:rPr lang="en-US" altLang="ko-KR" sz="2200" dirty="0"/>
              <a:t>, 80</a:t>
            </a:r>
            <a:r>
              <a:rPr lang="ko-KR" altLang="en-US" sz="2200" dirty="0"/>
              <a:t>℃</a:t>
            </a:r>
            <a:r>
              <a:rPr lang="en-US" altLang="ko-KR" sz="2200" dirty="0"/>
              <a:t>, 100</a:t>
            </a:r>
            <a:r>
              <a:rPr lang="ko-KR" altLang="en-US" sz="2200" dirty="0"/>
              <a:t>℃</a:t>
            </a:r>
            <a:r>
              <a:rPr lang="en-US" altLang="ko-KR" sz="2200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200" dirty="0"/>
              <a:t>황산을 기본 추출용매로 설정</a:t>
            </a:r>
            <a:r>
              <a:rPr lang="en-US" altLang="ko-KR" sz="2200" dirty="0"/>
              <a:t>,</a:t>
            </a:r>
            <a:r>
              <a:rPr lang="ko-KR" altLang="en-US" sz="2200" dirty="0"/>
              <a:t> 황산과 </a:t>
            </a:r>
            <a:r>
              <a:rPr lang="ko-KR" altLang="en-US" sz="2200" dirty="0" err="1"/>
              <a:t>옥살산</a:t>
            </a:r>
            <a:r>
              <a:rPr lang="en-US" altLang="ko-KR" sz="2200" dirty="0"/>
              <a:t>, TBP</a:t>
            </a:r>
            <a:r>
              <a:rPr lang="ko-KR" altLang="en-US" sz="2200" dirty="0"/>
              <a:t>용액 합성 시 </a:t>
            </a:r>
            <a:r>
              <a:rPr lang="en-US" altLang="ko-KR" sz="2200" dirty="0"/>
              <a:t>Fe </a:t>
            </a:r>
            <a:r>
              <a:rPr lang="ko-KR" altLang="en-US" sz="2200" dirty="0" err="1"/>
              <a:t>침출에</a:t>
            </a:r>
            <a:r>
              <a:rPr lang="ko-KR" altLang="en-US" sz="2200" dirty="0"/>
              <a:t> 대한 영향 관찰</a:t>
            </a:r>
            <a:br>
              <a:rPr lang="en-US" altLang="ko-KR" sz="2200" dirty="0"/>
            </a:br>
            <a:br>
              <a:rPr lang="en-US" altLang="ko-KR" sz="2200" dirty="0"/>
            </a:br>
            <a:r>
              <a:rPr lang="en-US" altLang="ko-KR" sz="2200" dirty="0"/>
              <a:t>1</a:t>
            </a:r>
            <a:r>
              <a:rPr lang="ko-KR" altLang="en-US" sz="2200" dirty="0"/>
              <a:t>번 용액</a:t>
            </a:r>
            <a:r>
              <a:rPr lang="en-US" altLang="ko-KR" sz="2200" dirty="0"/>
              <a:t> : H</a:t>
            </a:r>
            <a:r>
              <a:rPr lang="en-US" altLang="ko-KR" sz="2200" baseline="-25000" dirty="0"/>
              <a:t>2</a:t>
            </a:r>
            <a:r>
              <a:rPr lang="en-US" altLang="ko-KR" sz="2200" dirty="0"/>
              <a:t>SO</a:t>
            </a:r>
            <a:r>
              <a:rPr lang="en-US" altLang="ko-KR" sz="2200" baseline="-25000" dirty="0"/>
              <a:t>4</a:t>
            </a:r>
            <a:r>
              <a:rPr lang="en-US" altLang="ko-KR" sz="2200" dirty="0"/>
              <a:t>(</a:t>
            </a:r>
            <a:r>
              <a:rPr lang="ko-KR" altLang="en-US" sz="2200" dirty="0"/>
              <a:t>황산</a:t>
            </a:r>
            <a:r>
              <a:rPr lang="en-US" altLang="ko-KR" sz="2200" dirty="0"/>
              <a:t>)</a:t>
            </a:r>
            <a:br>
              <a:rPr lang="en-US" altLang="ko-KR" sz="2200" baseline="-25000" dirty="0"/>
            </a:br>
            <a:r>
              <a:rPr lang="en-US" altLang="ko-KR" sz="2200" dirty="0"/>
              <a:t>2</a:t>
            </a:r>
            <a:r>
              <a:rPr lang="ko-KR" altLang="en-US" sz="2200" dirty="0"/>
              <a:t>번 용액</a:t>
            </a:r>
            <a:r>
              <a:rPr lang="en-US" altLang="ko-KR" sz="2200" dirty="0"/>
              <a:t> : H</a:t>
            </a:r>
            <a:r>
              <a:rPr lang="en-US" altLang="ko-KR" sz="2200" baseline="-25000" dirty="0"/>
              <a:t>2</a:t>
            </a:r>
            <a:r>
              <a:rPr lang="en-US" altLang="ko-KR" sz="2200" dirty="0"/>
              <a:t>SO</a:t>
            </a:r>
            <a:r>
              <a:rPr lang="en-US" altLang="ko-KR" sz="2200" baseline="-25000" dirty="0"/>
              <a:t>4</a:t>
            </a:r>
            <a:r>
              <a:rPr lang="en-US" altLang="ko-KR" sz="2200" dirty="0"/>
              <a:t>(</a:t>
            </a:r>
            <a:r>
              <a:rPr lang="ko-KR" altLang="en-US" sz="2200" dirty="0"/>
              <a:t>황산</a:t>
            </a:r>
            <a:r>
              <a:rPr lang="en-US" altLang="ko-KR" sz="2200" dirty="0"/>
              <a:t>)</a:t>
            </a:r>
            <a:r>
              <a:rPr lang="en-US" altLang="ko-KR" sz="2200" baseline="-25000" dirty="0"/>
              <a:t> </a:t>
            </a:r>
            <a:r>
              <a:rPr lang="en-US" altLang="ko-KR" sz="2200" dirty="0"/>
              <a:t>+C</a:t>
            </a:r>
            <a:r>
              <a:rPr lang="en-US" altLang="ko-KR" sz="2200" baseline="-25000" dirty="0"/>
              <a:t>2</a:t>
            </a:r>
            <a:r>
              <a:rPr lang="en-US" altLang="ko-KR" sz="2200" dirty="0"/>
              <a:t>H</a:t>
            </a:r>
            <a:r>
              <a:rPr lang="en-US" altLang="ko-KR" sz="2200" baseline="-25000" dirty="0"/>
              <a:t>2</a:t>
            </a:r>
            <a:r>
              <a:rPr lang="en-US" altLang="ko-KR" sz="2200" dirty="0"/>
              <a:t>O</a:t>
            </a:r>
            <a:r>
              <a:rPr lang="en-US" altLang="ko-KR" sz="2200" baseline="-25000" dirty="0"/>
              <a:t>4</a:t>
            </a:r>
            <a:r>
              <a:rPr lang="en-US" altLang="ko-KR" sz="2200" dirty="0"/>
              <a:t>(</a:t>
            </a:r>
            <a:r>
              <a:rPr lang="ko-KR" altLang="en-US" sz="2200" dirty="0" err="1"/>
              <a:t>옥살산</a:t>
            </a:r>
            <a:r>
              <a:rPr lang="en-US" altLang="ko-KR" sz="2200" dirty="0"/>
              <a:t>)</a:t>
            </a:r>
            <a:br>
              <a:rPr lang="en-US" altLang="ko-KR" sz="2200" dirty="0"/>
            </a:br>
            <a:r>
              <a:rPr lang="en-US" altLang="ko-KR" sz="2200" dirty="0"/>
              <a:t>3</a:t>
            </a:r>
            <a:r>
              <a:rPr lang="ko-KR" altLang="en-US" sz="2200" dirty="0"/>
              <a:t>번 용액</a:t>
            </a:r>
            <a:r>
              <a:rPr lang="en-US" altLang="ko-KR" sz="2200" dirty="0"/>
              <a:t> : H</a:t>
            </a:r>
            <a:r>
              <a:rPr lang="en-US" altLang="ko-KR" sz="2200" baseline="-25000" dirty="0"/>
              <a:t>2</a:t>
            </a:r>
            <a:r>
              <a:rPr lang="en-US" altLang="ko-KR" sz="2200" dirty="0"/>
              <a:t>SO</a:t>
            </a:r>
            <a:r>
              <a:rPr lang="en-US" altLang="ko-KR" sz="2200" baseline="-25000" dirty="0"/>
              <a:t>4</a:t>
            </a:r>
            <a:r>
              <a:rPr lang="en-US" altLang="ko-KR" sz="2200" dirty="0"/>
              <a:t>(</a:t>
            </a:r>
            <a:r>
              <a:rPr lang="ko-KR" altLang="en-US" sz="2200" dirty="0"/>
              <a:t>황산</a:t>
            </a:r>
            <a:r>
              <a:rPr lang="en-US" altLang="ko-KR" sz="2200" dirty="0"/>
              <a:t>)</a:t>
            </a:r>
            <a:r>
              <a:rPr lang="en-US" altLang="ko-KR" sz="2200" baseline="-25000" dirty="0"/>
              <a:t> </a:t>
            </a:r>
            <a:r>
              <a:rPr lang="en-US" altLang="ko-KR" sz="2200" dirty="0"/>
              <a:t>+C</a:t>
            </a:r>
            <a:r>
              <a:rPr lang="en-US" altLang="ko-KR" sz="2200" baseline="-25000" dirty="0"/>
              <a:t>12</a:t>
            </a:r>
            <a:r>
              <a:rPr lang="en-US" altLang="ko-KR" sz="2200" dirty="0"/>
              <a:t>H</a:t>
            </a:r>
            <a:r>
              <a:rPr lang="en-US" altLang="ko-KR" sz="2200" baseline="-25000" dirty="0"/>
              <a:t>27</a:t>
            </a:r>
            <a:r>
              <a:rPr lang="en-US" altLang="ko-KR" sz="2200" dirty="0"/>
              <a:t>O</a:t>
            </a:r>
            <a:r>
              <a:rPr lang="en-US" altLang="ko-KR" sz="2200" baseline="-25000" dirty="0"/>
              <a:t>4</a:t>
            </a:r>
            <a:r>
              <a:rPr lang="en-US" altLang="ko-KR" sz="2200" dirty="0"/>
              <a:t>P(TBP)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8C943D9-419C-4C6F-8ECA-13B3C1B66E55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43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FA9BF-5A80-480E-AB69-C3217596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8" y="128239"/>
            <a:ext cx="2802622" cy="474989"/>
          </a:xfrm>
        </p:spPr>
        <p:txBody>
          <a:bodyPr>
            <a:no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80745-39EA-4456-8627-97493A06E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011" y="1358282"/>
            <a:ext cx="7913727" cy="4910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실험목적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관련 기사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실험계획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침출액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선정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조사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실험 설계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실험 과정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실험결과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Ⅳ.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FAE0737-F8F4-49EF-9281-5FEF8BB6FB13}"/>
              </a:ext>
            </a:extLst>
          </p:cNvPr>
          <p:cNvCxnSpPr>
            <a:cxnSpLocks/>
          </p:cNvCxnSpPr>
          <p:nvPr/>
        </p:nvCxnSpPr>
        <p:spPr>
          <a:xfrm>
            <a:off x="0" y="712293"/>
            <a:ext cx="12192000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367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FDB39-DB4E-4D44-8DB1-6D0DF6C0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 설계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E0D215-21DF-4807-88A3-6F178294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7437"/>
            <a:ext cx="10717696" cy="467035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실험１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－추출용매　종류에　따른　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침출량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　비교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반응 시간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1h(H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반응 시 필요 시간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반응 온도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℃ 고정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9.4M H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티탄철석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넣어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9.4M H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+ 0.19M C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400" dirty="0"/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티탄철석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넣어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9.4M H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400" dirty="0"/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+ 0.19M C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</a:t>
            </a:r>
            <a:r>
              <a:rPr lang="en-US" altLang="ko-KR" sz="2400" dirty="0"/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티탄철석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넣어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9D227B5-6A98-480A-A264-ACBB466D7FFF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0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149F6C-C1D0-453A-889B-8C612B9E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512"/>
            <a:ext cx="10515600" cy="22924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00FF"/>
                </a:solidFill>
              </a:rPr>
              <a:t>실험２</a:t>
            </a:r>
            <a:r>
              <a:rPr lang="ko-KR" altLang="en-US" dirty="0"/>
              <a:t>． 온도변화에　따른　</a:t>
            </a:r>
            <a:r>
              <a:rPr lang="ko-KR" altLang="en-US" dirty="0" err="1"/>
              <a:t>침출량</a:t>
            </a:r>
            <a:r>
              <a:rPr lang="ko-KR" altLang="en-US" dirty="0"/>
              <a:t>　비교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반응 시간 </a:t>
            </a:r>
            <a:r>
              <a:rPr lang="en-US" altLang="ko-KR" dirty="0"/>
              <a:t>1h(H</a:t>
            </a:r>
            <a:r>
              <a:rPr lang="en-US" altLang="ko-KR" baseline="-25000" dirty="0"/>
              <a:t>2</a:t>
            </a:r>
            <a:r>
              <a:rPr lang="en-US" altLang="ko-KR" dirty="0"/>
              <a:t>SO</a:t>
            </a:r>
            <a:r>
              <a:rPr lang="en-US" altLang="ko-KR" baseline="-25000" dirty="0"/>
              <a:t>4 </a:t>
            </a:r>
            <a:r>
              <a:rPr lang="ko-KR" altLang="en-US" dirty="0"/>
              <a:t>반응 시 필요 시간</a:t>
            </a:r>
            <a:r>
              <a:rPr lang="en-US" altLang="ko-KR" dirty="0"/>
              <a:t>)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9.4M H</a:t>
            </a:r>
            <a:r>
              <a:rPr lang="en-US" altLang="ko-KR" baseline="-25000" dirty="0"/>
              <a:t>2</a:t>
            </a:r>
            <a:r>
              <a:rPr lang="en-US" altLang="ko-KR" dirty="0"/>
              <a:t>SO</a:t>
            </a:r>
            <a:r>
              <a:rPr lang="en-US" altLang="ko-KR" baseline="-25000" dirty="0"/>
              <a:t>4 </a:t>
            </a:r>
            <a:r>
              <a:rPr lang="en-US" altLang="ko-KR" dirty="0"/>
              <a:t>+ 0.19M </a:t>
            </a:r>
            <a:r>
              <a:rPr lang="en-US" altLang="ko-KR" baseline="-25000" dirty="0"/>
              <a:t> </a:t>
            </a:r>
            <a:r>
              <a:rPr lang="en-US" altLang="ko-KR" dirty="0"/>
              <a:t>C</a:t>
            </a:r>
            <a:r>
              <a:rPr lang="en-US" altLang="ko-KR" baseline="-25000" dirty="0"/>
              <a:t>2</a:t>
            </a:r>
            <a:r>
              <a:rPr lang="en-US" altLang="ko-KR" dirty="0"/>
              <a:t>H</a:t>
            </a:r>
            <a:r>
              <a:rPr lang="en-US" altLang="ko-KR" baseline="-25000" dirty="0"/>
              <a:t>2</a:t>
            </a:r>
            <a:r>
              <a:rPr lang="en-US" altLang="ko-KR" dirty="0"/>
              <a:t>O</a:t>
            </a:r>
            <a:r>
              <a:rPr lang="en-US" altLang="ko-KR" baseline="-25000" dirty="0"/>
              <a:t>4 </a:t>
            </a:r>
            <a:r>
              <a:rPr lang="ko-KR" altLang="en-US" dirty="0"/>
              <a:t>속 </a:t>
            </a:r>
            <a:r>
              <a:rPr lang="ko-KR" altLang="en-US" dirty="0" err="1"/>
              <a:t>티탄철석</a:t>
            </a:r>
            <a:r>
              <a:rPr lang="ko-KR" altLang="en-US" dirty="0"/>
              <a:t> 넣어 </a:t>
            </a:r>
            <a:r>
              <a:rPr lang="en-US" altLang="ko-KR" dirty="0"/>
              <a:t>Fe</a:t>
            </a:r>
            <a:r>
              <a:rPr lang="ko-KR" altLang="en-US" dirty="0" err="1"/>
              <a:t>침출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℃</a:t>
            </a: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9.4M H</a:t>
            </a:r>
            <a:r>
              <a:rPr lang="en-US" altLang="ko-KR" baseline="-25000" dirty="0"/>
              <a:t>2</a:t>
            </a:r>
            <a:r>
              <a:rPr lang="en-US" altLang="ko-KR" dirty="0"/>
              <a:t>SO</a:t>
            </a:r>
            <a:r>
              <a:rPr lang="en-US" altLang="ko-KR" baseline="-25000" dirty="0"/>
              <a:t>4 </a:t>
            </a:r>
            <a:r>
              <a:rPr lang="en-US" altLang="ko-KR" dirty="0"/>
              <a:t>+ 0.19M </a:t>
            </a:r>
            <a:r>
              <a:rPr lang="en-US" altLang="ko-KR" baseline="-25000" dirty="0"/>
              <a:t> </a:t>
            </a:r>
            <a:r>
              <a:rPr lang="en-US" altLang="ko-KR" dirty="0"/>
              <a:t>C</a:t>
            </a:r>
            <a:r>
              <a:rPr lang="en-US" altLang="ko-KR" baseline="-25000" dirty="0"/>
              <a:t>2</a:t>
            </a:r>
            <a:r>
              <a:rPr lang="en-US" altLang="ko-KR" dirty="0"/>
              <a:t>H</a:t>
            </a:r>
            <a:r>
              <a:rPr lang="en-US" altLang="ko-KR" baseline="-25000" dirty="0"/>
              <a:t>2</a:t>
            </a:r>
            <a:r>
              <a:rPr lang="en-US" altLang="ko-KR" dirty="0"/>
              <a:t>O</a:t>
            </a:r>
            <a:r>
              <a:rPr lang="en-US" altLang="ko-KR" baseline="-25000" dirty="0"/>
              <a:t>4 </a:t>
            </a:r>
            <a:r>
              <a:rPr lang="ko-KR" altLang="en-US" dirty="0"/>
              <a:t>속 </a:t>
            </a:r>
            <a:r>
              <a:rPr lang="ko-KR" altLang="en-US" dirty="0" err="1"/>
              <a:t>티탄철석</a:t>
            </a:r>
            <a:r>
              <a:rPr lang="ko-KR" altLang="en-US" dirty="0"/>
              <a:t> 넣어 </a:t>
            </a:r>
            <a:r>
              <a:rPr lang="en-US" altLang="ko-KR" dirty="0"/>
              <a:t>Fe</a:t>
            </a:r>
            <a:r>
              <a:rPr lang="ko-KR" altLang="en-US" dirty="0" err="1"/>
              <a:t>침출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℃</a:t>
            </a: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9.4M H</a:t>
            </a:r>
            <a:r>
              <a:rPr lang="en-US" altLang="ko-KR" baseline="-25000" dirty="0"/>
              <a:t>2</a:t>
            </a:r>
            <a:r>
              <a:rPr lang="en-US" altLang="ko-KR" dirty="0"/>
              <a:t>SO</a:t>
            </a:r>
            <a:r>
              <a:rPr lang="en-US" altLang="ko-KR" baseline="-25000" dirty="0"/>
              <a:t>4 </a:t>
            </a:r>
            <a:r>
              <a:rPr lang="en-US" altLang="ko-KR" dirty="0"/>
              <a:t>+ 0.19M </a:t>
            </a:r>
            <a:r>
              <a:rPr lang="en-US" altLang="ko-KR" baseline="-25000" dirty="0"/>
              <a:t> </a:t>
            </a:r>
            <a:r>
              <a:rPr lang="en-US" altLang="ko-KR" dirty="0"/>
              <a:t>C</a:t>
            </a:r>
            <a:r>
              <a:rPr lang="en-US" altLang="ko-KR" baseline="-25000" dirty="0"/>
              <a:t>2</a:t>
            </a:r>
            <a:r>
              <a:rPr lang="en-US" altLang="ko-KR" dirty="0"/>
              <a:t>H</a:t>
            </a:r>
            <a:r>
              <a:rPr lang="en-US" altLang="ko-KR" baseline="-25000" dirty="0"/>
              <a:t>2</a:t>
            </a:r>
            <a:r>
              <a:rPr lang="en-US" altLang="ko-KR" dirty="0"/>
              <a:t>O</a:t>
            </a:r>
            <a:r>
              <a:rPr lang="en-US" altLang="ko-KR" baseline="-25000" dirty="0"/>
              <a:t>4 </a:t>
            </a:r>
            <a:r>
              <a:rPr lang="ko-KR" altLang="en-US" dirty="0"/>
              <a:t>속 </a:t>
            </a:r>
            <a:r>
              <a:rPr lang="ko-KR" altLang="en-US" dirty="0" err="1"/>
              <a:t>티탄철석</a:t>
            </a:r>
            <a:r>
              <a:rPr lang="ko-KR" altLang="en-US" dirty="0"/>
              <a:t> 넣어 </a:t>
            </a:r>
            <a:r>
              <a:rPr lang="en-US" altLang="ko-KR" dirty="0"/>
              <a:t>Fe</a:t>
            </a:r>
            <a:r>
              <a:rPr lang="ko-KR" altLang="en-US" dirty="0" err="1"/>
              <a:t>침출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77F4FD2-D474-482A-83BA-5313AAD574C6}"/>
              </a:ext>
            </a:extLst>
          </p:cNvPr>
          <p:cNvSpPr txBox="1">
            <a:spLocks/>
          </p:cNvSpPr>
          <p:nvPr/>
        </p:nvSpPr>
        <p:spPr>
          <a:xfrm>
            <a:off x="838200" y="3813313"/>
            <a:ext cx="10515600" cy="2292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0000FF"/>
                </a:solidFill>
              </a:rPr>
              <a:t>실험３</a:t>
            </a:r>
            <a:r>
              <a:rPr lang="ko-KR" altLang="en-US" dirty="0"/>
              <a:t>．온도변화에　따른　</a:t>
            </a:r>
            <a:r>
              <a:rPr lang="ko-KR" altLang="en-US" dirty="0" err="1"/>
              <a:t>침출량</a:t>
            </a:r>
            <a:r>
              <a:rPr lang="ko-KR" altLang="en-US" dirty="0"/>
              <a:t>　비교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반응 시간 </a:t>
            </a:r>
            <a:r>
              <a:rPr lang="en-US" altLang="ko-KR" dirty="0"/>
              <a:t>1h(H</a:t>
            </a:r>
            <a:r>
              <a:rPr lang="en-US" altLang="ko-KR" baseline="-25000" dirty="0"/>
              <a:t>2</a:t>
            </a:r>
            <a:r>
              <a:rPr lang="en-US" altLang="ko-KR" dirty="0"/>
              <a:t>SO</a:t>
            </a:r>
            <a:r>
              <a:rPr lang="en-US" altLang="ko-KR" baseline="-25000" dirty="0"/>
              <a:t>4 </a:t>
            </a:r>
            <a:r>
              <a:rPr lang="ko-KR" altLang="en-US" dirty="0"/>
              <a:t>반응 시 필요 시간</a:t>
            </a:r>
            <a:r>
              <a:rPr lang="en-US" altLang="ko-KR" dirty="0"/>
              <a:t>)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9.4M H</a:t>
            </a:r>
            <a:r>
              <a:rPr lang="en-US" altLang="ko-KR" baseline="-25000" dirty="0"/>
              <a:t>2</a:t>
            </a:r>
            <a:r>
              <a:rPr lang="en-US" altLang="ko-KR" dirty="0"/>
              <a:t>SO</a:t>
            </a:r>
            <a:r>
              <a:rPr lang="en-US" altLang="ko-KR" baseline="-25000" dirty="0"/>
              <a:t>4 </a:t>
            </a:r>
            <a:r>
              <a:rPr lang="en-US" altLang="ko-KR" dirty="0"/>
              <a:t>+ 0.19M C</a:t>
            </a:r>
            <a:r>
              <a:rPr lang="en-US" altLang="ko-KR" baseline="-25000" dirty="0"/>
              <a:t>12</a:t>
            </a:r>
            <a:r>
              <a:rPr lang="en-US" altLang="ko-KR" dirty="0"/>
              <a:t>H</a:t>
            </a:r>
            <a:r>
              <a:rPr lang="en-US" altLang="ko-KR" baseline="-25000" dirty="0"/>
              <a:t>27</a:t>
            </a:r>
            <a:r>
              <a:rPr lang="en-US" altLang="ko-KR" dirty="0"/>
              <a:t>O</a:t>
            </a:r>
            <a:r>
              <a:rPr lang="en-US" altLang="ko-KR" baseline="-25000" dirty="0"/>
              <a:t>4</a:t>
            </a:r>
            <a:r>
              <a:rPr lang="en-US" altLang="ko-KR" dirty="0"/>
              <a:t>P </a:t>
            </a:r>
            <a:r>
              <a:rPr lang="ko-KR" altLang="en-US" dirty="0"/>
              <a:t>속 </a:t>
            </a:r>
            <a:r>
              <a:rPr lang="ko-KR" altLang="en-US" dirty="0" err="1"/>
              <a:t>티탄철석</a:t>
            </a:r>
            <a:r>
              <a:rPr lang="ko-KR" altLang="en-US" dirty="0"/>
              <a:t> 넣어 </a:t>
            </a:r>
            <a:r>
              <a:rPr lang="en-US" altLang="ko-KR" dirty="0"/>
              <a:t>Fe</a:t>
            </a:r>
            <a:r>
              <a:rPr lang="ko-KR" altLang="en-US" dirty="0" err="1"/>
              <a:t>침출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℃</a:t>
            </a: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9.4M H</a:t>
            </a:r>
            <a:r>
              <a:rPr lang="en-US" altLang="ko-KR" baseline="-25000" dirty="0"/>
              <a:t>2</a:t>
            </a:r>
            <a:r>
              <a:rPr lang="en-US" altLang="ko-KR" dirty="0"/>
              <a:t>SO</a:t>
            </a:r>
            <a:r>
              <a:rPr lang="en-US" altLang="ko-KR" baseline="-25000" dirty="0"/>
              <a:t>4 </a:t>
            </a:r>
            <a:r>
              <a:rPr lang="en-US" altLang="ko-KR" dirty="0"/>
              <a:t>+ 0.19M C</a:t>
            </a:r>
            <a:r>
              <a:rPr lang="en-US" altLang="ko-KR" baseline="-25000" dirty="0"/>
              <a:t>12</a:t>
            </a:r>
            <a:r>
              <a:rPr lang="en-US" altLang="ko-KR" dirty="0"/>
              <a:t>H</a:t>
            </a:r>
            <a:r>
              <a:rPr lang="en-US" altLang="ko-KR" baseline="-25000" dirty="0"/>
              <a:t>27</a:t>
            </a:r>
            <a:r>
              <a:rPr lang="en-US" altLang="ko-KR" dirty="0"/>
              <a:t>O</a:t>
            </a:r>
            <a:r>
              <a:rPr lang="en-US" altLang="ko-KR" baseline="-25000" dirty="0"/>
              <a:t>4</a:t>
            </a:r>
            <a:r>
              <a:rPr lang="en-US" altLang="ko-KR" dirty="0"/>
              <a:t>P </a:t>
            </a:r>
            <a:r>
              <a:rPr lang="ko-KR" altLang="en-US" dirty="0"/>
              <a:t>속 </a:t>
            </a:r>
            <a:r>
              <a:rPr lang="ko-KR" altLang="en-US" dirty="0" err="1"/>
              <a:t>티탄철석</a:t>
            </a:r>
            <a:r>
              <a:rPr lang="ko-KR" altLang="en-US" dirty="0"/>
              <a:t> 넣어 </a:t>
            </a:r>
            <a:r>
              <a:rPr lang="en-US" altLang="ko-KR" dirty="0"/>
              <a:t>Fe</a:t>
            </a:r>
            <a:r>
              <a:rPr lang="ko-KR" altLang="en-US" dirty="0" err="1"/>
              <a:t>침출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℃</a:t>
            </a: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9.4M H</a:t>
            </a:r>
            <a:r>
              <a:rPr lang="en-US" altLang="ko-KR" baseline="-25000" dirty="0"/>
              <a:t>2</a:t>
            </a:r>
            <a:r>
              <a:rPr lang="en-US" altLang="ko-KR" dirty="0"/>
              <a:t>SO</a:t>
            </a:r>
            <a:r>
              <a:rPr lang="en-US" altLang="ko-KR" baseline="-25000" dirty="0"/>
              <a:t>4 </a:t>
            </a:r>
            <a:r>
              <a:rPr lang="en-US" altLang="ko-KR" dirty="0"/>
              <a:t>+ 0.19M C</a:t>
            </a:r>
            <a:r>
              <a:rPr lang="en-US" altLang="ko-KR" baseline="-25000" dirty="0"/>
              <a:t>12</a:t>
            </a:r>
            <a:r>
              <a:rPr lang="en-US" altLang="ko-KR" dirty="0"/>
              <a:t>H</a:t>
            </a:r>
            <a:r>
              <a:rPr lang="en-US" altLang="ko-KR" baseline="-25000" dirty="0"/>
              <a:t>27</a:t>
            </a:r>
            <a:r>
              <a:rPr lang="en-US" altLang="ko-KR" dirty="0"/>
              <a:t>O</a:t>
            </a:r>
            <a:r>
              <a:rPr lang="en-US" altLang="ko-KR" baseline="-25000" dirty="0"/>
              <a:t>4</a:t>
            </a:r>
            <a:r>
              <a:rPr lang="en-US" altLang="ko-KR" dirty="0"/>
              <a:t>P </a:t>
            </a:r>
            <a:r>
              <a:rPr lang="ko-KR" altLang="en-US" dirty="0"/>
              <a:t>속 </a:t>
            </a:r>
            <a:r>
              <a:rPr lang="ko-KR" altLang="en-US" dirty="0" err="1"/>
              <a:t>티탄철석</a:t>
            </a:r>
            <a:r>
              <a:rPr lang="ko-KR" altLang="en-US" dirty="0"/>
              <a:t> 넣어 </a:t>
            </a:r>
            <a:r>
              <a:rPr lang="en-US" altLang="ko-KR" dirty="0"/>
              <a:t>Fe</a:t>
            </a:r>
            <a:r>
              <a:rPr lang="ko-KR" altLang="en-US" dirty="0" err="1"/>
              <a:t>침출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0902F11-2D61-497A-B085-237CC06D232A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60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DB872-8D58-4EA4-B2B9-C80134CB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용액설정 및 실험과정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C287FC-8029-447E-B492-DA112335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874829" cy="52865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23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3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3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순도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98% 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분자량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266.32 g/mol, 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밀도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0.977 g/cm</a:t>
            </a:r>
            <a:r>
              <a:rPr lang="en-US" altLang="ko-KR" sz="23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</a:p>
          <a:p>
            <a:pPr>
              <a:lnSpc>
                <a:spcPct val="100000"/>
              </a:lnSpc>
            </a:pP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3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</a:t>
            </a:r>
            <a:r>
              <a:rPr lang="en-US" altLang="ko-KR" sz="23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순도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97% 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분자량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98.08 g/mol 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밀도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1.84 g/cm</a:t>
            </a:r>
            <a:r>
              <a:rPr lang="en-US" altLang="ko-KR" sz="23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순도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98% 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분자량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126.07 g/mol 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밀도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1.65 g/cm</a:t>
            </a:r>
            <a:r>
              <a:rPr lang="en-US" altLang="ko-KR" sz="23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300" baseline="30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200 mL, 20 g </a:t>
            </a:r>
            <a:r>
              <a:rPr lang="ko-KR" altLang="en-US" sz="2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티탄철석</a:t>
            </a:r>
            <a:r>
              <a:rPr lang="ko-KR" altLang="en-US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3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</a:t>
            </a:r>
            <a:r>
              <a:rPr lang="en-US" altLang="ko-KR" sz="23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9.4 M = 9.4 mol/L * 98.08 g/mol * 0.8 L * 1/1.84 mL/g * 100/97                       </a:t>
            </a:r>
            <a:b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= </a:t>
            </a:r>
            <a:r>
              <a:rPr lang="en-US" altLang="ko-KR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413 mL  </a:t>
            </a:r>
          </a:p>
          <a:p>
            <a:pPr>
              <a:lnSpc>
                <a:spcPct val="100000"/>
              </a:lnSpc>
            </a:pP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23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3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23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0.19 M= 0.19 mol/L * 126.07 g/mol * 0.8 L * 100/98</a:t>
            </a:r>
            <a:b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= </a:t>
            </a:r>
            <a:r>
              <a:rPr lang="en-US" altLang="ko-KR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19.5 g</a:t>
            </a: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O)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</a:t>
            </a: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0.19 M= 0.19 mol/L * 266.32 g/mol * 0.8 L * 1/0.977 mL/g * 100/98</a:t>
            </a:r>
            <a:b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=</a:t>
            </a:r>
            <a:r>
              <a:rPr lang="en-US" altLang="ko-KR" sz="2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42.28 mL        </a:t>
            </a:r>
            <a:r>
              <a:rPr lang="en-US" altLang="ko-KR" sz="25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ko-KR" altLang="en-US" sz="2500" baseline="-25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BFB3B8-81CA-4DAA-977A-6B3A37D12390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737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B8C4523-FD35-42EE-88E4-573FEB4AF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F1A3B-1527-4853-BFE6-4C2D9AB4D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049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F8DC88-1390-4D4B-A553-F06112808D5C}"/>
              </a:ext>
            </a:extLst>
          </p:cNvPr>
          <p:cNvGrpSpPr/>
          <p:nvPr/>
        </p:nvGrpSpPr>
        <p:grpSpPr>
          <a:xfrm>
            <a:off x="4682294" y="84205"/>
            <a:ext cx="3115592" cy="2280013"/>
            <a:chOff x="7934101" y="2744938"/>
            <a:chExt cx="2816448" cy="349726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2B69E22-4AA2-4850-B57E-9479A2139902}"/>
                </a:ext>
              </a:extLst>
            </p:cNvPr>
            <p:cNvSpPr/>
            <p:nvPr/>
          </p:nvSpPr>
          <p:spPr>
            <a:xfrm>
              <a:off x="7943849" y="2744938"/>
              <a:ext cx="2806700" cy="34972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" name="_x122635040" descr="EMB000056f0b23c">
              <a:extLst>
                <a:ext uri="{FF2B5EF4-FFF2-40B4-BE49-F238E27FC236}">
                  <a16:creationId xmlns:a16="http://schemas.microsoft.com/office/drawing/2014/main" id="{7727FB8C-B501-4352-9F9F-6830D6493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96"/>
            <a:stretch>
              <a:fillRect/>
            </a:stretch>
          </p:blipFill>
          <p:spPr bwMode="auto">
            <a:xfrm>
              <a:off x="7943848" y="2744938"/>
              <a:ext cx="2806699" cy="267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413CC73-B478-4CE5-8F42-986B7D338043}"/>
                </a:ext>
              </a:extLst>
            </p:cNvPr>
            <p:cNvSpPr/>
            <p:nvPr/>
          </p:nvSpPr>
          <p:spPr>
            <a:xfrm>
              <a:off x="7943848" y="5423821"/>
              <a:ext cx="2806699" cy="81279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FC2B01-6C12-4766-8950-B0FDEDE58D5B}"/>
                </a:ext>
              </a:extLst>
            </p:cNvPr>
            <p:cNvSpPr txBox="1"/>
            <p:nvPr/>
          </p:nvSpPr>
          <p:spPr>
            <a:xfrm>
              <a:off x="7934101" y="5547404"/>
              <a:ext cx="2806698" cy="320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계량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DF63-B072-4451-992A-950D770780D4}"/>
              </a:ext>
            </a:extLst>
          </p:cNvPr>
          <p:cNvGrpSpPr/>
          <p:nvPr/>
        </p:nvGrpSpPr>
        <p:grpSpPr>
          <a:xfrm>
            <a:off x="154375" y="84206"/>
            <a:ext cx="3045845" cy="2280013"/>
            <a:chOff x="4017957" y="2779117"/>
            <a:chExt cx="2837664" cy="351431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216B0C6-5089-4791-9313-967B5D4DB30E}"/>
                </a:ext>
              </a:extLst>
            </p:cNvPr>
            <p:cNvGrpSpPr/>
            <p:nvPr/>
          </p:nvGrpSpPr>
          <p:grpSpPr>
            <a:xfrm>
              <a:off x="4017957" y="2796167"/>
              <a:ext cx="2827342" cy="3497260"/>
              <a:chOff x="2228107" y="2903539"/>
              <a:chExt cx="2827342" cy="349726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0E1A37-A971-4A16-9C37-4596C0B8295C}"/>
                  </a:ext>
                </a:extLst>
              </p:cNvPr>
              <p:cNvSpPr/>
              <p:nvPr/>
            </p:nvSpPr>
            <p:spPr>
              <a:xfrm>
                <a:off x="2248749" y="2903539"/>
                <a:ext cx="2806700" cy="3497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E66CA80-E7FE-4203-8A05-1A468BEFB029}"/>
                  </a:ext>
                </a:extLst>
              </p:cNvPr>
              <p:cNvSpPr/>
              <p:nvPr/>
            </p:nvSpPr>
            <p:spPr>
              <a:xfrm>
                <a:off x="2228107" y="5588000"/>
                <a:ext cx="2827342" cy="8127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EFCD34-1C6A-4F2A-A4C6-B50DDA487BC1}"/>
                  </a:ext>
                </a:extLst>
              </p:cNvPr>
              <p:cNvSpPr txBox="1"/>
              <p:nvPr/>
            </p:nvSpPr>
            <p:spPr>
              <a:xfrm>
                <a:off x="2238429" y="5702616"/>
                <a:ext cx="2806698" cy="56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용매</a:t>
                </a:r>
              </a:p>
            </p:txBody>
          </p:sp>
        </p:grpSp>
        <p:pic>
          <p:nvPicPr>
            <p:cNvPr id="1025" name="_x41066408" descr="EMB000010945daf">
              <a:extLst>
                <a:ext uri="{FF2B5EF4-FFF2-40B4-BE49-F238E27FC236}">
                  <a16:creationId xmlns:a16="http://schemas.microsoft.com/office/drawing/2014/main" id="{28FF1388-89FF-4632-AD23-DCB9233AE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279" y="2779117"/>
              <a:ext cx="2827342" cy="2696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81497A7-839F-47DC-97AB-0DC160D03146}"/>
              </a:ext>
            </a:extLst>
          </p:cNvPr>
          <p:cNvGrpSpPr/>
          <p:nvPr/>
        </p:nvGrpSpPr>
        <p:grpSpPr>
          <a:xfrm>
            <a:off x="9290741" y="95268"/>
            <a:ext cx="2756949" cy="2268951"/>
            <a:chOff x="2228107" y="2903539"/>
            <a:chExt cx="2827342" cy="349726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F50F24-BE4D-4120-BAC9-AB556B8158EC}"/>
                </a:ext>
              </a:extLst>
            </p:cNvPr>
            <p:cNvGrpSpPr/>
            <p:nvPr/>
          </p:nvGrpSpPr>
          <p:grpSpPr>
            <a:xfrm>
              <a:off x="2228107" y="2903539"/>
              <a:ext cx="2827342" cy="3497260"/>
              <a:chOff x="2228107" y="2903539"/>
              <a:chExt cx="2827342" cy="349726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668EB6E-5155-4536-9304-6BE39531595F}"/>
                  </a:ext>
                </a:extLst>
              </p:cNvPr>
              <p:cNvSpPr/>
              <p:nvPr/>
            </p:nvSpPr>
            <p:spPr>
              <a:xfrm>
                <a:off x="2248749" y="2903539"/>
                <a:ext cx="2806700" cy="3497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943B74C-8CB0-4174-800E-773A4410A865}"/>
                  </a:ext>
                </a:extLst>
              </p:cNvPr>
              <p:cNvSpPr/>
              <p:nvPr/>
            </p:nvSpPr>
            <p:spPr>
              <a:xfrm>
                <a:off x="2228107" y="5588001"/>
                <a:ext cx="2827342" cy="81279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FA6076-0EDE-4012-8F31-B4CD8EB805B7}"/>
                  </a:ext>
                </a:extLst>
              </p:cNvPr>
              <p:cNvSpPr txBox="1"/>
              <p:nvPr/>
            </p:nvSpPr>
            <p:spPr>
              <a:xfrm>
                <a:off x="2248747" y="5748513"/>
                <a:ext cx="2806698" cy="320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교반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  <p:pic>
          <p:nvPicPr>
            <p:cNvPr id="34" name="_x46488800" descr="EMB000056f0b243">
              <a:extLst>
                <a:ext uri="{FF2B5EF4-FFF2-40B4-BE49-F238E27FC236}">
                  <a16:creationId xmlns:a16="http://schemas.microsoft.com/office/drawing/2014/main" id="{7DE17A5B-88B7-486F-A6CE-DE5FE1A80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81" b="18379"/>
            <a:stretch>
              <a:fillRect/>
            </a:stretch>
          </p:blipFill>
          <p:spPr bwMode="auto">
            <a:xfrm>
              <a:off x="2228107" y="2917211"/>
              <a:ext cx="2827342" cy="267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456BCC7-E0E1-4456-8B48-8E0EDC423D9D}"/>
              </a:ext>
            </a:extLst>
          </p:cNvPr>
          <p:cNvSpPr/>
          <p:nvPr/>
        </p:nvSpPr>
        <p:spPr>
          <a:xfrm>
            <a:off x="3489741" y="1177720"/>
            <a:ext cx="843973" cy="6067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9679D58-4394-41EC-97CE-E75322E53AEB}"/>
              </a:ext>
            </a:extLst>
          </p:cNvPr>
          <p:cNvSpPr/>
          <p:nvPr/>
        </p:nvSpPr>
        <p:spPr>
          <a:xfrm>
            <a:off x="8120504" y="1220334"/>
            <a:ext cx="843973" cy="6067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1AC14B1-C31E-4408-9FA1-9AF20366B6BB}"/>
              </a:ext>
            </a:extLst>
          </p:cNvPr>
          <p:cNvGrpSpPr/>
          <p:nvPr/>
        </p:nvGrpSpPr>
        <p:grpSpPr>
          <a:xfrm>
            <a:off x="176003" y="2556540"/>
            <a:ext cx="3004744" cy="1934297"/>
            <a:chOff x="5292476" y="-2794289"/>
            <a:chExt cx="2827342" cy="349726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DD6438C-FFE4-4913-A171-BD97ED82CE8B}"/>
                </a:ext>
              </a:extLst>
            </p:cNvPr>
            <p:cNvGrpSpPr/>
            <p:nvPr/>
          </p:nvGrpSpPr>
          <p:grpSpPr>
            <a:xfrm>
              <a:off x="5292476" y="-2794289"/>
              <a:ext cx="2827342" cy="3497260"/>
              <a:chOff x="2228107" y="2903539"/>
              <a:chExt cx="2827342" cy="3497260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F1A67BE-506B-4A35-94FF-82C480DFF5B2}"/>
                  </a:ext>
                </a:extLst>
              </p:cNvPr>
              <p:cNvSpPr/>
              <p:nvPr/>
            </p:nvSpPr>
            <p:spPr>
              <a:xfrm>
                <a:off x="2248749" y="2903539"/>
                <a:ext cx="2806700" cy="3497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45280DC-8B25-4087-9ACD-85BBAB453784}"/>
                  </a:ext>
                </a:extLst>
              </p:cNvPr>
              <p:cNvSpPr/>
              <p:nvPr/>
            </p:nvSpPr>
            <p:spPr>
              <a:xfrm>
                <a:off x="2228107" y="5588000"/>
                <a:ext cx="2827342" cy="8127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5BAF47C-BEE6-45F1-AF57-A515F9017DA6}"/>
                  </a:ext>
                </a:extLst>
              </p:cNvPr>
              <p:cNvSpPr txBox="1"/>
              <p:nvPr/>
            </p:nvSpPr>
            <p:spPr>
              <a:xfrm>
                <a:off x="2238429" y="5647096"/>
                <a:ext cx="28066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solidFill>
                      <a:prstClr val="white">
                        <a:lumMod val="9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경기도 연천 </a:t>
                </a:r>
                <a:r>
                  <a:rPr lang="ko-KR" altLang="en-US" dirty="0" err="1">
                    <a:solidFill>
                      <a:prstClr val="white">
                        <a:lumMod val="9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티탄철석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  <p:pic>
          <p:nvPicPr>
            <p:cNvPr id="53" name="_x121988632" descr="EMB000056f0b241">
              <a:extLst>
                <a:ext uri="{FF2B5EF4-FFF2-40B4-BE49-F238E27FC236}">
                  <a16:creationId xmlns:a16="http://schemas.microsoft.com/office/drawing/2014/main" id="{9CEA9FF2-B825-419C-9169-4989F5C0E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23" b="8290"/>
            <a:stretch>
              <a:fillRect/>
            </a:stretch>
          </p:blipFill>
          <p:spPr bwMode="auto">
            <a:xfrm>
              <a:off x="5292476" y="-2794289"/>
              <a:ext cx="2827342" cy="2684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CC7C8D2-2387-4D76-8020-8C7657D872FC}"/>
              </a:ext>
            </a:extLst>
          </p:cNvPr>
          <p:cNvGrpSpPr/>
          <p:nvPr/>
        </p:nvGrpSpPr>
        <p:grpSpPr>
          <a:xfrm>
            <a:off x="4690421" y="2556540"/>
            <a:ext cx="3105948" cy="2163763"/>
            <a:chOff x="6395152" y="-2713873"/>
            <a:chExt cx="2819014" cy="391214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1A28DC0-CEFE-4F66-BD33-2979882CCDEE}"/>
                </a:ext>
              </a:extLst>
            </p:cNvPr>
            <p:cNvGrpSpPr/>
            <p:nvPr/>
          </p:nvGrpSpPr>
          <p:grpSpPr>
            <a:xfrm>
              <a:off x="6395152" y="-2713873"/>
              <a:ext cx="2815113" cy="3912140"/>
              <a:chOff x="2244848" y="2903539"/>
              <a:chExt cx="2815113" cy="391214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7D1499D-28A5-43DB-8A17-4A493E2705B7}"/>
                  </a:ext>
                </a:extLst>
              </p:cNvPr>
              <p:cNvSpPr/>
              <p:nvPr/>
            </p:nvSpPr>
            <p:spPr>
              <a:xfrm>
                <a:off x="2248749" y="2903539"/>
                <a:ext cx="2806700" cy="3497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8E370E4-231A-460B-BB5F-DDC3364D1F95}"/>
                  </a:ext>
                </a:extLst>
              </p:cNvPr>
              <p:cNvSpPr/>
              <p:nvPr/>
            </p:nvSpPr>
            <p:spPr>
              <a:xfrm>
                <a:off x="2244848" y="5588000"/>
                <a:ext cx="2815113" cy="81279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E7BFD6-807F-4DB7-BBD7-C7218A3ED8C6}"/>
                  </a:ext>
                </a:extLst>
              </p:cNvPr>
              <p:cNvSpPr txBox="1"/>
              <p:nvPr/>
            </p:nvSpPr>
            <p:spPr>
              <a:xfrm>
                <a:off x="2335617" y="5647096"/>
                <a:ext cx="2637039" cy="1168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 err="1">
                    <a:solidFill>
                      <a:prstClr val="white">
                        <a:lumMod val="9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티탄철석</a:t>
                </a:r>
                <a:r>
                  <a:rPr lang="ko-KR" altLang="en-US" dirty="0">
                    <a:solidFill>
                      <a:prstClr val="white">
                        <a:lumMod val="9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>
                    <a:solidFill>
                      <a:prstClr val="white">
                        <a:lumMod val="9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20g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  <p:pic>
          <p:nvPicPr>
            <p:cNvPr id="48" name="_x123436256" descr="EMB000056f0b244">
              <a:extLst>
                <a:ext uri="{FF2B5EF4-FFF2-40B4-BE49-F238E27FC236}">
                  <a16:creationId xmlns:a16="http://schemas.microsoft.com/office/drawing/2014/main" id="{11BDD03C-2B47-4D8C-A1B4-F668634AD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053" y="-2713873"/>
              <a:ext cx="2815113" cy="268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974CAB7-97D2-425B-88FA-EF53C1FA0DD8}"/>
              </a:ext>
            </a:extLst>
          </p:cNvPr>
          <p:cNvGrpSpPr/>
          <p:nvPr/>
        </p:nvGrpSpPr>
        <p:grpSpPr>
          <a:xfrm>
            <a:off x="4694601" y="4685044"/>
            <a:ext cx="3113142" cy="2163763"/>
            <a:chOff x="8550864" y="1468269"/>
            <a:chExt cx="2825435" cy="3912142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1CF0AA-F4DE-443D-AACF-0B051588043D}"/>
                </a:ext>
              </a:extLst>
            </p:cNvPr>
            <p:cNvGrpSpPr/>
            <p:nvPr/>
          </p:nvGrpSpPr>
          <p:grpSpPr>
            <a:xfrm>
              <a:off x="8550865" y="1468270"/>
              <a:ext cx="2825434" cy="3912141"/>
              <a:chOff x="2248749" y="2903539"/>
              <a:chExt cx="2825434" cy="391214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364C749-4C4A-4C56-969F-529CFD9098F4}"/>
                  </a:ext>
                </a:extLst>
              </p:cNvPr>
              <p:cNvSpPr/>
              <p:nvPr/>
            </p:nvSpPr>
            <p:spPr>
              <a:xfrm>
                <a:off x="2248749" y="2903539"/>
                <a:ext cx="2806700" cy="3497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4256A6D-CE07-474F-A7DF-6818431376DD}"/>
                  </a:ext>
                </a:extLst>
              </p:cNvPr>
              <p:cNvSpPr/>
              <p:nvPr/>
            </p:nvSpPr>
            <p:spPr>
              <a:xfrm>
                <a:off x="2259070" y="5588000"/>
                <a:ext cx="2815113" cy="8127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1095-4D3B-47AF-BF4E-D9D865EA468B}"/>
                  </a:ext>
                </a:extLst>
              </p:cNvPr>
              <p:cNvSpPr txBox="1"/>
              <p:nvPr/>
            </p:nvSpPr>
            <p:spPr>
              <a:xfrm>
                <a:off x="2440043" y="5647096"/>
                <a:ext cx="2282210" cy="1168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solidFill>
                      <a:prstClr val="white">
                        <a:lumMod val="9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혼합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  <p:pic>
          <p:nvPicPr>
            <p:cNvPr id="43" name="_x122630584" descr="EMB000056f0b246">
              <a:extLst>
                <a:ext uri="{FF2B5EF4-FFF2-40B4-BE49-F238E27FC236}">
                  <a16:creationId xmlns:a16="http://schemas.microsoft.com/office/drawing/2014/main" id="{CC712C13-42A7-4200-A16A-AB7AF7E92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26" r="4257" b="20087"/>
            <a:stretch>
              <a:fillRect/>
            </a:stretch>
          </p:blipFill>
          <p:spPr bwMode="auto">
            <a:xfrm>
              <a:off x="8550864" y="1468269"/>
              <a:ext cx="2815113" cy="268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068A46D2-EF3D-4026-8164-F3A32040BC2D}"/>
              </a:ext>
            </a:extLst>
          </p:cNvPr>
          <p:cNvSpPr/>
          <p:nvPr/>
        </p:nvSpPr>
        <p:spPr>
          <a:xfrm>
            <a:off x="3489741" y="3523126"/>
            <a:ext cx="843973" cy="60987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982CD57F-122B-40C4-9502-A2E8CA8BF156}"/>
              </a:ext>
            </a:extLst>
          </p:cNvPr>
          <p:cNvSpPr/>
          <p:nvPr/>
        </p:nvSpPr>
        <p:spPr>
          <a:xfrm>
            <a:off x="8131188" y="3523126"/>
            <a:ext cx="843973" cy="60987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75DAA85-ADF7-43EB-B1A4-6DDC06FE819C}"/>
              </a:ext>
            </a:extLst>
          </p:cNvPr>
          <p:cNvGrpSpPr/>
          <p:nvPr/>
        </p:nvGrpSpPr>
        <p:grpSpPr>
          <a:xfrm>
            <a:off x="9220108" y="2556540"/>
            <a:ext cx="2837858" cy="1934297"/>
            <a:chOff x="9036086" y="1601617"/>
            <a:chExt cx="2850897" cy="349726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8F69C15-DC8F-48E5-832D-BFF8AED7FD97}"/>
                </a:ext>
              </a:extLst>
            </p:cNvPr>
            <p:cNvGrpSpPr/>
            <p:nvPr/>
          </p:nvGrpSpPr>
          <p:grpSpPr>
            <a:xfrm>
              <a:off x="9036086" y="1601617"/>
              <a:ext cx="2850897" cy="3497260"/>
              <a:chOff x="2204553" y="2903539"/>
              <a:chExt cx="2850897" cy="349726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87295FF-8426-4663-8916-D17C5CECE7F4}"/>
                  </a:ext>
                </a:extLst>
              </p:cNvPr>
              <p:cNvSpPr/>
              <p:nvPr/>
            </p:nvSpPr>
            <p:spPr>
              <a:xfrm>
                <a:off x="2248749" y="2903539"/>
                <a:ext cx="2806700" cy="3497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9192EBC0-0E8B-4D23-82A4-B45FFABBCDC7}"/>
                  </a:ext>
                </a:extLst>
              </p:cNvPr>
              <p:cNvSpPr/>
              <p:nvPr/>
            </p:nvSpPr>
            <p:spPr>
              <a:xfrm>
                <a:off x="2204553" y="5588000"/>
                <a:ext cx="2850897" cy="81279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6B4AFA5-DCFB-4A80-A8DF-2525F42F9991}"/>
                  </a:ext>
                </a:extLst>
              </p:cNvPr>
              <p:cNvSpPr txBox="1"/>
              <p:nvPr/>
            </p:nvSpPr>
            <p:spPr>
              <a:xfrm>
                <a:off x="2439949" y="5631207"/>
                <a:ext cx="2562987" cy="667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solidFill>
                      <a:prstClr val="white">
                        <a:lumMod val="9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첨가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  <p:pic>
          <p:nvPicPr>
            <p:cNvPr id="74" name="_x122631704" descr="EMB000056f0b24a">
              <a:extLst>
                <a:ext uri="{FF2B5EF4-FFF2-40B4-BE49-F238E27FC236}">
                  <a16:creationId xmlns:a16="http://schemas.microsoft.com/office/drawing/2014/main" id="{E5CEEF69-598F-4C5D-95BE-D322F3EC1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22" r="3127" b="12706"/>
            <a:stretch>
              <a:fillRect/>
            </a:stretch>
          </p:blipFill>
          <p:spPr bwMode="auto">
            <a:xfrm>
              <a:off x="9049319" y="1601617"/>
              <a:ext cx="2837663" cy="268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C483538-BBAC-47D3-B8A1-521EF8D0A25B}"/>
              </a:ext>
            </a:extLst>
          </p:cNvPr>
          <p:cNvGrpSpPr/>
          <p:nvPr/>
        </p:nvGrpSpPr>
        <p:grpSpPr>
          <a:xfrm>
            <a:off x="132347" y="4685044"/>
            <a:ext cx="3048400" cy="1980463"/>
            <a:chOff x="9028846" y="1601617"/>
            <a:chExt cx="2858136" cy="351010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2E6A289-494D-4E2C-ABCB-BDE4E5CA0C6E}"/>
                </a:ext>
              </a:extLst>
            </p:cNvPr>
            <p:cNvGrpSpPr/>
            <p:nvPr/>
          </p:nvGrpSpPr>
          <p:grpSpPr>
            <a:xfrm>
              <a:off x="9028846" y="1601617"/>
              <a:ext cx="2858136" cy="3510104"/>
              <a:chOff x="2197313" y="2903539"/>
              <a:chExt cx="2858136" cy="3510104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93E76D0-473C-4F4C-8B38-8DD7AFFC3A1F}"/>
                  </a:ext>
                </a:extLst>
              </p:cNvPr>
              <p:cNvSpPr/>
              <p:nvPr/>
            </p:nvSpPr>
            <p:spPr>
              <a:xfrm>
                <a:off x="2248749" y="2903539"/>
                <a:ext cx="2806700" cy="3497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16AA71C-E763-4682-A294-13969CDC2A35}"/>
                  </a:ext>
                </a:extLst>
              </p:cNvPr>
              <p:cNvSpPr/>
              <p:nvPr/>
            </p:nvSpPr>
            <p:spPr>
              <a:xfrm>
                <a:off x="2228107" y="5588000"/>
                <a:ext cx="2827342" cy="8127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C61A5A7-9CCE-4FC8-862A-B2E9BF73C35B}"/>
                  </a:ext>
                </a:extLst>
              </p:cNvPr>
              <p:cNvSpPr txBox="1"/>
              <p:nvPr/>
            </p:nvSpPr>
            <p:spPr>
              <a:xfrm>
                <a:off x="2197313" y="5759052"/>
                <a:ext cx="2806698" cy="654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첨가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  <p:pic>
          <p:nvPicPr>
            <p:cNvPr id="69" name="_x122632904" descr="EMB000056f0b24b">
              <a:extLst>
                <a:ext uri="{FF2B5EF4-FFF2-40B4-BE49-F238E27FC236}">
                  <a16:creationId xmlns:a16="http://schemas.microsoft.com/office/drawing/2014/main" id="{31016F2E-5176-4BCF-9B76-A05C897704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07"/>
            <a:stretch>
              <a:fillRect/>
            </a:stretch>
          </p:blipFill>
          <p:spPr bwMode="auto">
            <a:xfrm>
              <a:off x="9059640" y="1604961"/>
              <a:ext cx="2827342" cy="268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455DE39E-F2E8-4201-8EDC-0B5007746DA2}"/>
              </a:ext>
            </a:extLst>
          </p:cNvPr>
          <p:cNvSpPr/>
          <p:nvPr/>
        </p:nvSpPr>
        <p:spPr>
          <a:xfrm>
            <a:off x="3492474" y="5543350"/>
            <a:ext cx="831485" cy="6667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8D9E0A5-748C-44AA-9459-C0D066546181}"/>
              </a:ext>
            </a:extLst>
          </p:cNvPr>
          <p:cNvSpPr/>
          <p:nvPr/>
        </p:nvSpPr>
        <p:spPr>
          <a:xfrm>
            <a:off x="8125612" y="5543350"/>
            <a:ext cx="831485" cy="6667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859E85D-9D59-495E-85BB-D4B0C386F089}"/>
              </a:ext>
            </a:extLst>
          </p:cNvPr>
          <p:cNvGrpSpPr/>
          <p:nvPr/>
        </p:nvGrpSpPr>
        <p:grpSpPr>
          <a:xfrm>
            <a:off x="9199467" y="4720303"/>
            <a:ext cx="2827342" cy="2136103"/>
            <a:chOff x="9059640" y="1601617"/>
            <a:chExt cx="2827342" cy="3933838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C04917-E3B6-4068-8CCA-6827425E55DB}"/>
                </a:ext>
              </a:extLst>
            </p:cNvPr>
            <p:cNvGrpSpPr/>
            <p:nvPr/>
          </p:nvGrpSpPr>
          <p:grpSpPr>
            <a:xfrm>
              <a:off x="9059640" y="1601617"/>
              <a:ext cx="2827342" cy="3933838"/>
              <a:chOff x="2228107" y="2903539"/>
              <a:chExt cx="2827342" cy="3933838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604072C7-4874-449B-9DEF-566D8E5D3713}"/>
                  </a:ext>
                </a:extLst>
              </p:cNvPr>
              <p:cNvSpPr/>
              <p:nvPr/>
            </p:nvSpPr>
            <p:spPr>
              <a:xfrm>
                <a:off x="2248749" y="2903539"/>
                <a:ext cx="2806700" cy="3497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C7895D7E-D2B3-4210-A338-309571DEEC3C}"/>
                  </a:ext>
                </a:extLst>
              </p:cNvPr>
              <p:cNvSpPr/>
              <p:nvPr/>
            </p:nvSpPr>
            <p:spPr>
              <a:xfrm>
                <a:off x="2228107" y="5588000"/>
                <a:ext cx="2827342" cy="8127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9123740-DC71-4FC4-BD68-A289C8671ECF}"/>
                  </a:ext>
                </a:extLst>
              </p:cNvPr>
              <p:cNvSpPr txBox="1"/>
              <p:nvPr/>
            </p:nvSpPr>
            <p:spPr>
              <a:xfrm>
                <a:off x="2238429" y="5647097"/>
                <a:ext cx="2806698" cy="1190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반응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  <p:pic>
          <p:nvPicPr>
            <p:cNvPr id="80" name="_x122638560" descr="EMB000056f0b24f">
              <a:extLst>
                <a:ext uri="{FF2B5EF4-FFF2-40B4-BE49-F238E27FC236}">
                  <a16:creationId xmlns:a16="http://schemas.microsoft.com/office/drawing/2014/main" id="{BF554116-44B7-4DC2-AF04-EF469767BE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84"/>
            <a:stretch>
              <a:fillRect/>
            </a:stretch>
          </p:blipFill>
          <p:spPr bwMode="auto">
            <a:xfrm>
              <a:off x="9059640" y="1601617"/>
              <a:ext cx="2827342" cy="268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제목 1">
            <a:extLst>
              <a:ext uri="{FF2B5EF4-FFF2-40B4-BE49-F238E27FC236}">
                <a16:creationId xmlns:a16="http://schemas.microsoft.com/office/drawing/2014/main" id="{90511FD6-6A7E-40EB-BB2D-E9A04B395102}"/>
              </a:ext>
            </a:extLst>
          </p:cNvPr>
          <p:cNvSpPr txBox="1">
            <a:spLocks/>
          </p:cNvSpPr>
          <p:nvPr/>
        </p:nvSpPr>
        <p:spPr>
          <a:xfrm>
            <a:off x="11277524" y="6512994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5031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C27CF-2106-41F6-8B19-5CF4729F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24" y="0"/>
            <a:ext cx="11968976" cy="1325563"/>
          </a:xfrm>
        </p:spPr>
        <p:txBody>
          <a:bodyPr>
            <a:noAutofit/>
          </a:bodyPr>
          <a:lstStyle/>
          <a:p>
            <a:pPr algn="ctr"/>
            <a:br>
              <a:rPr lang="en-US" altLang="ko-KR" sz="5000" b="1" dirty="0"/>
            </a:b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실험조건에 따른 </a:t>
            </a:r>
            <a:r>
              <a:rPr lang="ko-KR" altLang="en-US" sz="5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침출액의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원소분석 결과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0F25E7F-CCDF-4DEC-9651-DF6EF1E21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432238"/>
              </p:ext>
            </p:extLst>
          </p:nvPr>
        </p:nvGraphicFramePr>
        <p:xfrm>
          <a:off x="223023" y="1534571"/>
          <a:ext cx="11745957" cy="3361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407">
                  <a:extLst>
                    <a:ext uri="{9D8B030D-6E8A-4147-A177-3AD203B41FA5}">
                      <a16:colId xmlns:a16="http://schemas.microsoft.com/office/drawing/2014/main" val="3827245454"/>
                    </a:ext>
                  </a:extLst>
                </a:gridCol>
                <a:gridCol w="406591">
                  <a:extLst>
                    <a:ext uri="{9D8B030D-6E8A-4147-A177-3AD203B41FA5}">
                      <a16:colId xmlns:a16="http://schemas.microsoft.com/office/drawing/2014/main" val="2760169528"/>
                    </a:ext>
                  </a:extLst>
                </a:gridCol>
                <a:gridCol w="1000839">
                  <a:extLst>
                    <a:ext uri="{9D8B030D-6E8A-4147-A177-3AD203B41FA5}">
                      <a16:colId xmlns:a16="http://schemas.microsoft.com/office/drawing/2014/main" val="3731381412"/>
                    </a:ext>
                  </a:extLst>
                </a:gridCol>
                <a:gridCol w="1000839">
                  <a:extLst>
                    <a:ext uri="{9D8B030D-6E8A-4147-A177-3AD203B41FA5}">
                      <a16:colId xmlns:a16="http://schemas.microsoft.com/office/drawing/2014/main" val="911995038"/>
                    </a:ext>
                  </a:extLst>
                </a:gridCol>
                <a:gridCol w="990413">
                  <a:extLst>
                    <a:ext uri="{9D8B030D-6E8A-4147-A177-3AD203B41FA5}">
                      <a16:colId xmlns:a16="http://schemas.microsoft.com/office/drawing/2014/main" val="2097117077"/>
                    </a:ext>
                  </a:extLst>
                </a:gridCol>
                <a:gridCol w="1000839">
                  <a:extLst>
                    <a:ext uri="{9D8B030D-6E8A-4147-A177-3AD203B41FA5}">
                      <a16:colId xmlns:a16="http://schemas.microsoft.com/office/drawing/2014/main" val="3534034422"/>
                    </a:ext>
                  </a:extLst>
                </a:gridCol>
                <a:gridCol w="1000839">
                  <a:extLst>
                    <a:ext uri="{9D8B030D-6E8A-4147-A177-3AD203B41FA5}">
                      <a16:colId xmlns:a16="http://schemas.microsoft.com/office/drawing/2014/main" val="844292010"/>
                    </a:ext>
                  </a:extLst>
                </a:gridCol>
                <a:gridCol w="973038">
                  <a:extLst>
                    <a:ext uri="{9D8B030D-6E8A-4147-A177-3AD203B41FA5}">
                      <a16:colId xmlns:a16="http://schemas.microsoft.com/office/drawing/2014/main" val="2428976281"/>
                    </a:ext>
                  </a:extLst>
                </a:gridCol>
                <a:gridCol w="973038">
                  <a:extLst>
                    <a:ext uri="{9D8B030D-6E8A-4147-A177-3AD203B41FA5}">
                      <a16:colId xmlns:a16="http://schemas.microsoft.com/office/drawing/2014/main" val="1930945915"/>
                    </a:ext>
                  </a:extLst>
                </a:gridCol>
                <a:gridCol w="973038">
                  <a:extLst>
                    <a:ext uri="{9D8B030D-6E8A-4147-A177-3AD203B41FA5}">
                      <a16:colId xmlns:a16="http://schemas.microsoft.com/office/drawing/2014/main" val="4282159131"/>
                    </a:ext>
                  </a:extLst>
                </a:gridCol>
                <a:gridCol w="973038">
                  <a:extLst>
                    <a:ext uri="{9D8B030D-6E8A-4147-A177-3AD203B41FA5}">
                      <a16:colId xmlns:a16="http://schemas.microsoft.com/office/drawing/2014/main" val="790816414"/>
                    </a:ext>
                  </a:extLst>
                </a:gridCol>
                <a:gridCol w="973038">
                  <a:extLst>
                    <a:ext uri="{9D8B030D-6E8A-4147-A177-3AD203B41FA5}">
                      <a16:colId xmlns:a16="http://schemas.microsoft.com/office/drawing/2014/main" val="3496414088"/>
                    </a:ext>
                  </a:extLst>
                </a:gridCol>
              </a:tblGrid>
              <a:tr h="373450">
                <a:tc gridSpan="12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333" marR="9333" marT="9333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333" marR="9333" marT="9333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333" marR="9333" marT="9333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/>
                </a:tc>
                <a:extLst>
                  <a:ext uri="{0D108BD9-81ED-4DB2-BD59-A6C34878D82A}">
                    <a16:rowId xmlns:a16="http://schemas.microsoft.com/office/drawing/2014/main" val="3071119444"/>
                  </a:ext>
                </a:extLst>
              </a:tr>
              <a:tr h="373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Sample ID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Mg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Ti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Fe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Al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Mn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Si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481273"/>
                  </a:ext>
                </a:extLst>
              </a:tr>
              <a:tr h="373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effectLst/>
                        </a:rPr>
                        <a:t>H</a:t>
                      </a:r>
                      <a:r>
                        <a:rPr lang="en-US" sz="1600" b="0" u="none" strike="noStrike" baseline="-25000" dirty="0">
                          <a:effectLst/>
                        </a:rPr>
                        <a:t>2</a:t>
                      </a:r>
                      <a:r>
                        <a:rPr lang="en-US" sz="1600" b="0" u="none" strike="noStrike" dirty="0">
                          <a:effectLst/>
                        </a:rPr>
                        <a:t>SO</a:t>
                      </a:r>
                      <a:r>
                        <a:rPr lang="en-US" sz="1600" b="0" u="none" strike="noStrike" baseline="-25000" dirty="0">
                          <a:effectLst/>
                        </a:rPr>
                        <a:t>4 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60(</a:t>
                      </a:r>
                      <a:r>
                        <a:rPr lang="ko-KR" altLang="en-US" sz="1600" b="1" dirty="0"/>
                        <a:t>℃</a:t>
                      </a:r>
                      <a:r>
                        <a:rPr lang="en-US" altLang="ko-KR" sz="1600" b="1" dirty="0"/>
                        <a:t>)</a:t>
                      </a:r>
                      <a:endParaRPr lang="en-US" sz="1600" b="1" i="0" u="none" strike="noStrike" baseline="-250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1.73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nd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60.44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67.96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29.49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223.03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59.95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2.33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0.85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48.83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47379"/>
                  </a:ext>
                </a:extLst>
              </a:tr>
              <a:tr h="37345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b="1" u="none" strike="noStrike" baseline="-25000" dirty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60</a:t>
                      </a:r>
                      <a:endParaRPr lang="en-US" altLang="ko-KR" sz="1600" dirty="0"/>
                    </a:p>
                  </a:txBody>
                  <a:tcPr marL="9333" marR="9333" marT="93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1.44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nd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41.44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79.19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33.16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223.27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67.35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2.40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2.23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23.87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74281"/>
                  </a:ext>
                </a:extLst>
              </a:tr>
              <a:tr h="37345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 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80</a:t>
                      </a:r>
                      <a:endParaRPr lang="en-US" altLang="ko-KR" sz="1600" dirty="0"/>
                    </a:p>
                  </a:txBody>
                  <a:tcPr marL="9333" marR="9333" marT="93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1.48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nd</a:t>
                      </a:r>
                      <a:endParaRPr 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38.20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79.89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35.75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278.00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69.28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2.60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2.28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23.88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77431"/>
                  </a:ext>
                </a:extLst>
              </a:tr>
              <a:tr h="37345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 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100</a:t>
                      </a:r>
                      <a:endParaRPr lang="en-US" altLang="ko-KR" sz="1600" dirty="0"/>
                    </a:p>
                  </a:txBody>
                  <a:tcPr marL="9333" marR="9333" marT="93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1.67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nd</a:t>
                      </a:r>
                      <a:endParaRPr 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45.46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87.09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36.79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369.64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70.92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2.99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2.46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29.80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860207"/>
                  </a:ext>
                </a:extLst>
              </a:tr>
              <a:tr h="37345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12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27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dirty="0"/>
                        <a:t>P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 60</a:t>
                      </a:r>
                      <a:endParaRPr lang="en-US" altLang="ko-KR" sz="1600" dirty="0"/>
                    </a:p>
                  </a:txBody>
                  <a:tcPr marL="9333" marR="9333" marT="93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3.43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9.39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48.74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19.07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317.55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31.59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1.61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1.14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3624.93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53426"/>
                  </a:ext>
                </a:extLst>
              </a:tr>
              <a:tr h="37345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12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27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dirty="0"/>
                        <a:t>P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 80</a:t>
                      </a:r>
                      <a:endParaRPr lang="en-US" altLang="ko-KR" sz="1600" dirty="0"/>
                    </a:p>
                  </a:txBody>
                  <a:tcPr marL="9333" marR="9333" marT="93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1.15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6.46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13.69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83.35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3.82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321.99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48.01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2.02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0.51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2971.95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395113"/>
                  </a:ext>
                </a:extLst>
              </a:tr>
              <a:tr h="37345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12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27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dirty="0"/>
                        <a:t>P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 100</a:t>
                      </a:r>
                    </a:p>
                  </a:txBody>
                  <a:tcPr marL="9333" marR="9333" marT="93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2.63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6.27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13.68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84.86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2.67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342.14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49.19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2.03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0.48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2878.48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33" marR="9333" marT="93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49207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37734F0-523E-430A-900E-3297E5BE7C83}"/>
              </a:ext>
            </a:extLst>
          </p:cNvPr>
          <p:cNvSpPr/>
          <p:nvPr/>
        </p:nvSpPr>
        <p:spPr>
          <a:xfrm>
            <a:off x="6095999" y="1927649"/>
            <a:ext cx="1990726" cy="2967972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57AD6DE-E564-4F4F-B062-363F5F82F6BD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834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91A97D33-2EDA-4C45-BC79-35799AF55E1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-214314" y="-487247"/>
          <a:ext cx="12106275" cy="734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" name="Graph" r:id="rId3" imgW="4154400" imgH="2901600" progId="">
                  <p:embed/>
                </p:oleObj>
              </mc:Choice>
              <mc:Fallback>
                <p:oleObj name="Graph" r:id="rId3" imgW="4154400" imgH="2901600" progId="">
                  <p:embed/>
                  <p:pic>
                    <p:nvPicPr>
                      <p:cNvPr id="7" name="내용 개체 틀 6">
                        <a:extLst>
                          <a:ext uri="{FF2B5EF4-FFF2-40B4-BE49-F238E27FC236}">
                            <a16:creationId xmlns:a16="http://schemas.microsoft.com/office/drawing/2014/main" id="{91A97D33-2EDA-4C45-BC79-35799AF55E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14314" y="-487247"/>
                        <a:ext cx="12106275" cy="73452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3862BE-0EAA-45B3-B2DC-421F7EF62955}"/>
              </a:ext>
            </a:extLst>
          </p:cNvPr>
          <p:cNvSpPr txBox="1"/>
          <p:nvPr/>
        </p:nvSpPr>
        <p:spPr>
          <a:xfrm>
            <a:off x="4088606" y="6488668"/>
            <a:ext cx="4014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*ICP-AES</a:t>
            </a:r>
            <a:r>
              <a:rPr lang="ko-KR" altLang="en-US" sz="1400" dirty="0"/>
              <a:t>분석 결과값 </a:t>
            </a:r>
            <a:r>
              <a:rPr lang="en-US" altLang="ko-KR" sz="1400" dirty="0"/>
              <a:t>(mg/L)</a:t>
            </a:r>
            <a:endParaRPr lang="ko-KR" altLang="en-US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0343088-DF15-40D7-832B-AFD52DC048F2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40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C27CF-2106-41F6-8B19-5CF4729F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57" y="3969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000" b="1" dirty="0" err="1"/>
              <a:t>침출액</a:t>
            </a:r>
            <a:r>
              <a:rPr lang="ko-KR" altLang="en-US" sz="5000" b="1" dirty="0"/>
              <a:t> 속 원소의 무게환산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934935-C3B0-48EC-885F-89A8093F1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57852"/>
              </p:ext>
            </p:extLst>
          </p:nvPr>
        </p:nvGraphicFramePr>
        <p:xfrm>
          <a:off x="312235" y="1991812"/>
          <a:ext cx="11673444" cy="398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7954">
                  <a:extLst>
                    <a:ext uri="{9D8B030D-6E8A-4147-A177-3AD203B41FA5}">
                      <a16:colId xmlns:a16="http://schemas.microsoft.com/office/drawing/2014/main" val="3628517986"/>
                    </a:ext>
                  </a:extLst>
                </a:gridCol>
                <a:gridCol w="975780">
                  <a:extLst>
                    <a:ext uri="{9D8B030D-6E8A-4147-A177-3AD203B41FA5}">
                      <a16:colId xmlns:a16="http://schemas.microsoft.com/office/drawing/2014/main" val="3847003719"/>
                    </a:ext>
                  </a:extLst>
                </a:gridCol>
                <a:gridCol w="975780">
                  <a:extLst>
                    <a:ext uri="{9D8B030D-6E8A-4147-A177-3AD203B41FA5}">
                      <a16:colId xmlns:a16="http://schemas.microsoft.com/office/drawing/2014/main" val="133412194"/>
                    </a:ext>
                  </a:extLst>
                </a:gridCol>
                <a:gridCol w="975780">
                  <a:extLst>
                    <a:ext uri="{9D8B030D-6E8A-4147-A177-3AD203B41FA5}">
                      <a16:colId xmlns:a16="http://schemas.microsoft.com/office/drawing/2014/main" val="598393394"/>
                    </a:ext>
                  </a:extLst>
                </a:gridCol>
                <a:gridCol w="975780">
                  <a:extLst>
                    <a:ext uri="{9D8B030D-6E8A-4147-A177-3AD203B41FA5}">
                      <a16:colId xmlns:a16="http://schemas.microsoft.com/office/drawing/2014/main" val="1989318213"/>
                    </a:ext>
                  </a:extLst>
                </a:gridCol>
                <a:gridCol w="975780">
                  <a:extLst>
                    <a:ext uri="{9D8B030D-6E8A-4147-A177-3AD203B41FA5}">
                      <a16:colId xmlns:a16="http://schemas.microsoft.com/office/drawing/2014/main" val="4079421162"/>
                    </a:ext>
                  </a:extLst>
                </a:gridCol>
                <a:gridCol w="975780">
                  <a:extLst>
                    <a:ext uri="{9D8B030D-6E8A-4147-A177-3AD203B41FA5}">
                      <a16:colId xmlns:a16="http://schemas.microsoft.com/office/drawing/2014/main" val="1408561111"/>
                    </a:ext>
                  </a:extLst>
                </a:gridCol>
                <a:gridCol w="975780">
                  <a:extLst>
                    <a:ext uri="{9D8B030D-6E8A-4147-A177-3AD203B41FA5}">
                      <a16:colId xmlns:a16="http://schemas.microsoft.com/office/drawing/2014/main" val="2597500553"/>
                    </a:ext>
                  </a:extLst>
                </a:gridCol>
                <a:gridCol w="975780">
                  <a:extLst>
                    <a:ext uri="{9D8B030D-6E8A-4147-A177-3AD203B41FA5}">
                      <a16:colId xmlns:a16="http://schemas.microsoft.com/office/drawing/2014/main" val="530487523"/>
                    </a:ext>
                  </a:extLst>
                </a:gridCol>
                <a:gridCol w="975780">
                  <a:extLst>
                    <a:ext uri="{9D8B030D-6E8A-4147-A177-3AD203B41FA5}">
                      <a16:colId xmlns:a16="http://schemas.microsoft.com/office/drawing/2014/main" val="916944163"/>
                    </a:ext>
                  </a:extLst>
                </a:gridCol>
                <a:gridCol w="1113470">
                  <a:extLst>
                    <a:ext uri="{9D8B030D-6E8A-4147-A177-3AD203B41FA5}">
                      <a16:colId xmlns:a16="http://schemas.microsoft.com/office/drawing/2014/main" val="1397888272"/>
                    </a:ext>
                  </a:extLst>
                </a:gridCol>
              </a:tblGrid>
              <a:tr h="498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Mg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Ti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Fe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Al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Mn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Si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895157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SO</a:t>
                      </a:r>
                      <a:r>
                        <a:rPr lang="en-US" altLang="ko-KR" sz="1600" baseline="-25000" dirty="0"/>
                        <a:t>4</a:t>
                      </a:r>
                      <a:endParaRPr 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0.00173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 err="1">
                          <a:effectLst/>
                        </a:rPr>
                        <a:t>nd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0.06044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0.06796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0.02949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0.22303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0.05995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0.00233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0.00085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0.04883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641173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b="1" u="none" strike="noStrike" baseline="-25000" dirty="0">
                          <a:effectLst/>
                        </a:rPr>
                        <a:t> </a:t>
                      </a:r>
                      <a:r>
                        <a:rPr lang="en-US" sz="1600" b="1" u="none" strike="noStrike" dirty="0">
                          <a:effectLst/>
                        </a:rPr>
                        <a:t>60(</a:t>
                      </a:r>
                      <a:r>
                        <a:rPr lang="ko-KR" altLang="en-US" sz="1600" dirty="0"/>
                        <a:t>℃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0.00144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 err="1">
                          <a:effectLst/>
                        </a:rPr>
                        <a:t>nd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0.04144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0.07919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0.03316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0.22327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0.06735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0.00240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0.00223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0.02387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937170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 </a:t>
                      </a:r>
                      <a:r>
                        <a:rPr lang="en-US" sz="1600" b="1" u="none" strike="noStrike" dirty="0">
                          <a:effectLst/>
                        </a:rPr>
                        <a:t>80</a:t>
                      </a:r>
                      <a:endParaRPr lang="en-US" altLang="ko-KR" sz="1600" dirty="0"/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0.00148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nd</a:t>
                      </a:r>
                      <a:endParaRPr 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0.03820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0.07989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0.03575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0.27800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0.06928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0.00260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0.00228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0.02388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10856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 </a:t>
                      </a:r>
                      <a:r>
                        <a:rPr lang="en-US" sz="1600" b="1" u="none" strike="noStrike" dirty="0">
                          <a:effectLst/>
                        </a:rPr>
                        <a:t>100</a:t>
                      </a:r>
                      <a:endParaRPr lang="en-US" altLang="ko-KR" sz="1600" dirty="0"/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0.00167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 err="1">
                          <a:effectLst/>
                        </a:rPr>
                        <a:t>nd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0.04546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0.08709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0.03679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0.36964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0.07092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0.00299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0.00246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0.02980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338458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12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27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dirty="0"/>
                        <a:t>P</a:t>
                      </a:r>
                      <a:r>
                        <a:rPr lang="en-US" sz="1600" b="1" u="none" strike="noStrike" dirty="0">
                          <a:effectLst/>
                        </a:rPr>
                        <a:t> 60</a:t>
                      </a:r>
                      <a:endParaRPr lang="en-US" altLang="ko-KR" sz="1600" dirty="0"/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0.00099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0.00343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0.00939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0.04874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0.01907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0.31755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0.03159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0.00161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0.00114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3.62493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178794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12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27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dirty="0"/>
                        <a:t>P</a:t>
                      </a:r>
                      <a:r>
                        <a:rPr lang="en-US" sz="1600" b="1" u="none" strike="noStrike" dirty="0">
                          <a:effectLst/>
                        </a:rPr>
                        <a:t> 80</a:t>
                      </a:r>
                      <a:endParaRPr 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0.00115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0.00646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0.01369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0.08335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0.00382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0.32199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0.04801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0.00202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0.00051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2.97195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433864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12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27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dirty="0"/>
                        <a:t>P</a:t>
                      </a:r>
                      <a:r>
                        <a:rPr lang="en-US" sz="1600" b="1" u="none" strike="noStrike" dirty="0">
                          <a:effectLst/>
                        </a:rPr>
                        <a:t> 100</a:t>
                      </a:r>
                      <a:endParaRPr 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0.00263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0.00627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0.01368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0.08486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0.00267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0.34214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0.04919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0.00203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0.00048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2.87848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66942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37734F0-523E-430A-900E-3297E5BE7C83}"/>
              </a:ext>
            </a:extLst>
          </p:cNvPr>
          <p:cNvSpPr/>
          <p:nvPr/>
        </p:nvSpPr>
        <p:spPr>
          <a:xfrm>
            <a:off x="6006905" y="2002613"/>
            <a:ext cx="1927273" cy="39586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94B7941-2926-44D8-B4D6-25579FAB0A78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796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2C2BD6E-A9F6-40D7-B60E-81BCAEA5E05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-1085851" y="-485775"/>
          <a:ext cx="13558838" cy="718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5" name="Graph" r:id="rId3" imgW="4154400" imgH="2901600" progId="">
                  <p:embed/>
                </p:oleObj>
              </mc:Choice>
              <mc:Fallback>
                <p:oleObj name="Graph" r:id="rId3" imgW="4154400" imgH="2901600" progId="">
                  <p:embed/>
                  <p:pic>
                    <p:nvPicPr>
                      <p:cNvPr id="4" name="내용 개체 틀 3">
                        <a:extLst>
                          <a:ext uri="{FF2B5EF4-FFF2-40B4-BE49-F238E27FC236}">
                            <a16:creationId xmlns:a16="http://schemas.microsoft.com/office/drawing/2014/main" id="{B2C2BD6E-A9F6-40D7-B60E-81BCAEA5E0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851" y="-485775"/>
                        <a:ext cx="13558838" cy="7186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DA7C2C-4F53-465A-9F78-875DE2C8AA2F}"/>
              </a:ext>
            </a:extLst>
          </p:cNvPr>
          <p:cNvSpPr txBox="1"/>
          <p:nvPr/>
        </p:nvSpPr>
        <p:spPr>
          <a:xfrm>
            <a:off x="4088606" y="6331506"/>
            <a:ext cx="4014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*ICP-AES</a:t>
            </a:r>
            <a:r>
              <a:rPr lang="ko-KR" altLang="en-US" sz="1400" dirty="0"/>
              <a:t>분석 결과값 </a:t>
            </a:r>
            <a:r>
              <a:rPr lang="en-US" altLang="ko-KR" sz="1400" dirty="0"/>
              <a:t>(mg/L)</a:t>
            </a:r>
            <a:endParaRPr lang="ko-KR" altLang="en-US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5CAA7EF-AE60-4101-87DE-114CE98972AB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257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4C4894-FA20-4915-B8F3-AE2BFAE4B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566086"/>
              </p:ext>
            </p:extLst>
          </p:nvPr>
        </p:nvGraphicFramePr>
        <p:xfrm>
          <a:off x="249040" y="1639230"/>
          <a:ext cx="11227423" cy="1460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0264">
                  <a:extLst>
                    <a:ext uri="{9D8B030D-6E8A-4147-A177-3AD203B41FA5}">
                      <a16:colId xmlns:a16="http://schemas.microsoft.com/office/drawing/2014/main" val="482041974"/>
                    </a:ext>
                  </a:extLst>
                </a:gridCol>
                <a:gridCol w="914938">
                  <a:extLst>
                    <a:ext uri="{9D8B030D-6E8A-4147-A177-3AD203B41FA5}">
                      <a16:colId xmlns:a16="http://schemas.microsoft.com/office/drawing/2014/main" val="3943492323"/>
                    </a:ext>
                  </a:extLst>
                </a:gridCol>
                <a:gridCol w="914938">
                  <a:extLst>
                    <a:ext uri="{9D8B030D-6E8A-4147-A177-3AD203B41FA5}">
                      <a16:colId xmlns:a16="http://schemas.microsoft.com/office/drawing/2014/main" val="1641991675"/>
                    </a:ext>
                  </a:extLst>
                </a:gridCol>
                <a:gridCol w="914938">
                  <a:extLst>
                    <a:ext uri="{9D8B030D-6E8A-4147-A177-3AD203B41FA5}">
                      <a16:colId xmlns:a16="http://schemas.microsoft.com/office/drawing/2014/main" val="2828812047"/>
                    </a:ext>
                  </a:extLst>
                </a:gridCol>
                <a:gridCol w="914938">
                  <a:extLst>
                    <a:ext uri="{9D8B030D-6E8A-4147-A177-3AD203B41FA5}">
                      <a16:colId xmlns:a16="http://schemas.microsoft.com/office/drawing/2014/main" val="3899019159"/>
                    </a:ext>
                  </a:extLst>
                </a:gridCol>
                <a:gridCol w="914938">
                  <a:extLst>
                    <a:ext uri="{9D8B030D-6E8A-4147-A177-3AD203B41FA5}">
                      <a16:colId xmlns:a16="http://schemas.microsoft.com/office/drawing/2014/main" val="4093476342"/>
                    </a:ext>
                  </a:extLst>
                </a:gridCol>
                <a:gridCol w="914938">
                  <a:extLst>
                    <a:ext uri="{9D8B030D-6E8A-4147-A177-3AD203B41FA5}">
                      <a16:colId xmlns:a16="http://schemas.microsoft.com/office/drawing/2014/main" val="2526275693"/>
                    </a:ext>
                  </a:extLst>
                </a:gridCol>
                <a:gridCol w="914938">
                  <a:extLst>
                    <a:ext uri="{9D8B030D-6E8A-4147-A177-3AD203B41FA5}">
                      <a16:colId xmlns:a16="http://schemas.microsoft.com/office/drawing/2014/main" val="2638582198"/>
                    </a:ext>
                  </a:extLst>
                </a:gridCol>
                <a:gridCol w="914938">
                  <a:extLst>
                    <a:ext uri="{9D8B030D-6E8A-4147-A177-3AD203B41FA5}">
                      <a16:colId xmlns:a16="http://schemas.microsoft.com/office/drawing/2014/main" val="3444456940"/>
                    </a:ext>
                  </a:extLst>
                </a:gridCol>
                <a:gridCol w="914938">
                  <a:extLst>
                    <a:ext uri="{9D8B030D-6E8A-4147-A177-3AD203B41FA5}">
                      <a16:colId xmlns:a16="http://schemas.microsoft.com/office/drawing/2014/main" val="1591875375"/>
                    </a:ext>
                  </a:extLst>
                </a:gridCol>
                <a:gridCol w="892717">
                  <a:extLst>
                    <a:ext uri="{9D8B030D-6E8A-4147-A177-3AD203B41FA5}">
                      <a16:colId xmlns:a16="http://schemas.microsoft.com/office/drawing/2014/main" val="146628600"/>
                    </a:ext>
                  </a:extLst>
                </a:gridCol>
              </a:tblGrid>
              <a:tr h="3652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용액종류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1600" b="1" u="none" strike="noStrike" dirty="0" err="1">
                          <a:effectLst/>
                        </a:rPr>
                        <a:t>침출효율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(%)</a:t>
                      </a:r>
                      <a:endParaRPr lang="ko-KR" alt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Mg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Ti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Fe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Al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Mn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Si</a:t>
                      </a:r>
                      <a:endParaRPr 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205354"/>
                  </a:ext>
                </a:extLst>
              </a:tr>
              <a:tr h="36520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SO</a:t>
                      </a:r>
                      <a:r>
                        <a:rPr lang="en-US" altLang="ko-KR" sz="1600" baseline="-25000" dirty="0"/>
                        <a:t>4</a:t>
                      </a:r>
                      <a:endParaRPr lang="en-US" altLang="ko-KR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0.719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nd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8.167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1.500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0.256</a:t>
                      </a:r>
                      <a:endParaRPr lang="en-US" altLang="ko-KR" sz="1600" b="1" i="0" u="none" strike="noStrike" dirty="0">
                        <a:solidFill>
                          <a:schemeClr val="accent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0.573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1.462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1.011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0.023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97.669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546363"/>
                  </a:ext>
                </a:extLst>
              </a:tr>
              <a:tr h="36520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endParaRPr lang="en-US" altLang="ko-KR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0.602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nd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5.600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1.748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0.288</a:t>
                      </a:r>
                      <a:endParaRPr lang="en-US" altLang="ko-KR" sz="1600" b="1" i="0" u="none" strike="noStrike" dirty="0">
                        <a:solidFill>
                          <a:schemeClr val="accent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0.574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1.643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1.042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0.061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47.742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685670"/>
                  </a:ext>
                </a:extLst>
              </a:tr>
              <a:tr h="36520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12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27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dirty="0"/>
                        <a:t>P</a:t>
                      </a:r>
                      <a:endParaRPr lang="ko-KR" alt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0.415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3.116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1.269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1.076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0.166</a:t>
                      </a:r>
                      <a:endParaRPr lang="en-US" altLang="ko-KR" sz="1600" b="1" i="0" u="none" strike="noStrike" dirty="0">
                        <a:solidFill>
                          <a:schemeClr val="accent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0.816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0.770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0.699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0.031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7249.856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081" marR="8081" marT="80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00535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9A86C6E-F523-4629-81C8-567F6AA3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58" y="313667"/>
            <a:ext cx="10892883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5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용액 종류에 따른 </a:t>
            </a:r>
            <a:r>
              <a:rPr lang="ko-KR" altLang="en-US" sz="5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효율 계산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7734F0-523E-430A-900E-3297E5BE7C83}"/>
              </a:ext>
            </a:extLst>
          </p:cNvPr>
          <p:cNvSpPr/>
          <p:nvPr/>
        </p:nvSpPr>
        <p:spPr>
          <a:xfrm>
            <a:off x="5993352" y="1639230"/>
            <a:ext cx="1856420" cy="14608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15537" y="3722203"/>
            <a:ext cx="10515600" cy="3031294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옥살산은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시간에 대한 의존도가 크므로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 증가 시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효율의 증대를 기대할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온도 증가에 따른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효율 변화를 기대해볼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(17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쪽의 논문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TBP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용액의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효율은 황산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옥살산보다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높고 </a:t>
            </a:r>
            <a:r>
              <a:rPr lang="en-US" altLang="ko-KR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효율은 낮으므로 이번 실험 목적에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TBP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용액이 가장 부합할 것으로 보인다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Ca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침출효율이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눈에 띄게 높다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이에 대한 근거 논문이 없어 추후 추가적인 연구가 필요하다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3460E54-ADDB-45DC-A2D7-D95F7F87C49A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935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9FEE9-D8CD-4C93-BF66-20B96FBB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72" y="387428"/>
            <a:ext cx="10982093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온도에 따른 </a:t>
            </a:r>
            <a:r>
              <a:rPr lang="ko-KR" altLang="en-US" sz="5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효율 </a:t>
            </a: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황산</a:t>
            </a: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5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옥살산</a:t>
            </a: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5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E42B963-99FE-4785-8FD2-D12F00788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551933"/>
              </p:ext>
            </p:extLst>
          </p:nvPr>
        </p:nvGraphicFramePr>
        <p:xfrm>
          <a:off x="715509" y="1608002"/>
          <a:ext cx="11080647" cy="1483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724904284"/>
                    </a:ext>
                  </a:extLst>
                </a:gridCol>
                <a:gridCol w="901895">
                  <a:extLst>
                    <a:ext uri="{9D8B030D-6E8A-4147-A177-3AD203B41FA5}">
                      <a16:colId xmlns:a16="http://schemas.microsoft.com/office/drawing/2014/main" val="2254558044"/>
                    </a:ext>
                  </a:extLst>
                </a:gridCol>
                <a:gridCol w="901895">
                  <a:extLst>
                    <a:ext uri="{9D8B030D-6E8A-4147-A177-3AD203B41FA5}">
                      <a16:colId xmlns:a16="http://schemas.microsoft.com/office/drawing/2014/main" val="1180592372"/>
                    </a:ext>
                  </a:extLst>
                </a:gridCol>
                <a:gridCol w="901895">
                  <a:extLst>
                    <a:ext uri="{9D8B030D-6E8A-4147-A177-3AD203B41FA5}">
                      <a16:colId xmlns:a16="http://schemas.microsoft.com/office/drawing/2014/main" val="1120218370"/>
                    </a:ext>
                  </a:extLst>
                </a:gridCol>
                <a:gridCol w="901895">
                  <a:extLst>
                    <a:ext uri="{9D8B030D-6E8A-4147-A177-3AD203B41FA5}">
                      <a16:colId xmlns:a16="http://schemas.microsoft.com/office/drawing/2014/main" val="1540879604"/>
                    </a:ext>
                  </a:extLst>
                </a:gridCol>
                <a:gridCol w="901895">
                  <a:extLst>
                    <a:ext uri="{9D8B030D-6E8A-4147-A177-3AD203B41FA5}">
                      <a16:colId xmlns:a16="http://schemas.microsoft.com/office/drawing/2014/main" val="2598547428"/>
                    </a:ext>
                  </a:extLst>
                </a:gridCol>
                <a:gridCol w="901895">
                  <a:extLst>
                    <a:ext uri="{9D8B030D-6E8A-4147-A177-3AD203B41FA5}">
                      <a16:colId xmlns:a16="http://schemas.microsoft.com/office/drawing/2014/main" val="1730345554"/>
                    </a:ext>
                  </a:extLst>
                </a:gridCol>
                <a:gridCol w="901895">
                  <a:extLst>
                    <a:ext uri="{9D8B030D-6E8A-4147-A177-3AD203B41FA5}">
                      <a16:colId xmlns:a16="http://schemas.microsoft.com/office/drawing/2014/main" val="1880965567"/>
                    </a:ext>
                  </a:extLst>
                </a:gridCol>
                <a:gridCol w="901895">
                  <a:extLst>
                    <a:ext uri="{9D8B030D-6E8A-4147-A177-3AD203B41FA5}">
                      <a16:colId xmlns:a16="http://schemas.microsoft.com/office/drawing/2014/main" val="3087161631"/>
                    </a:ext>
                  </a:extLst>
                </a:gridCol>
                <a:gridCol w="901895">
                  <a:extLst>
                    <a:ext uri="{9D8B030D-6E8A-4147-A177-3AD203B41FA5}">
                      <a16:colId xmlns:a16="http://schemas.microsoft.com/office/drawing/2014/main" val="4106354760"/>
                    </a:ext>
                  </a:extLst>
                </a:gridCol>
                <a:gridCol w="1134792">
                  <a:extLst>
                    <a:ext uri="{9D8B030D-6E8A-4147-A177-3AD203B41FA5}">
                      <a16:colId xmlns:a16="http://schemas.microsoft.com/office/drawing/2014/main" val="4004355119"/>
                    </a:ext>
                  </a:extLst>
                </a:gridCol>
              </a:tblGrid>
              <a:tr h="3707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온도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1600" b="1" u="none" strike="noStrike" dirty="0" err="1">
                          <a:effectLst/>
                        </a:rPr>
                        <a:t>침출효율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(%)</a:t>
                      </a:r>
                      <a:endParaRPr lang="ko-KR" alt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Mg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Ti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Fe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Al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Mn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Si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72342"/>
                  </a:ext>
                </a:extLst>
              </a:tr>
              <a:tr h="37077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 60(</a:t>
                      </a:r>
                      <a:r>
                        <a:rPr lang="ko-KR" altLang="en-US" sz="1600" dirty="0"/>
                        <a:t>℃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dirty="0"/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0.602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nd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5.600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1.748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0.288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0.574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1.643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1.042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0.061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47.742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7183"/>
                  </a:ext>
                </a:extLst>
              </a:tr>
              <a:tr h="3707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 80</a:t>
                      </a:r>
                      <a:endParaRPr lang="en-US" altLang="ko-KR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0.615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nd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5.162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1.764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0.311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0.714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1.690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1.131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0.063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47.762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18578"/>
                  </a:ext>
                </a:extLst>
              </a:tr>
              <a:tr h="3707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 100</a:t>
                      </a:r>
                      <a:endParaRPr lang="en-US" altLang="ko-KR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0.695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nd</a:t>
                      </a:r>
                      <a:endParaRPr 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6.143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1.922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0.320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0.950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1.730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1.298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0.067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59.598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5833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B20D72D-9FF9-4C60-9CF3-817771D2E4C9}"/>
              </a:ext>
            </a:extLst>
          </p:cNvPr>
          <p:cNvSpPr/>
          <p:nvPr/>
        </p:nvSpPr>
        <p:spPr>
          <a:xfrm>
            <a:off x="6124136" y="1608002"/>
            <a:ext cx="1810042" cy="14608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D692122-8926-4930-9520-EAFFB6CA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09" y="3428999"/>
            <a:ext cx="10515600" cy="3167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온도 증가에 따라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침출효율이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증가한다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옥살산은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온도보다 시간에 대한 의존도가 더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큰만큼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온도 및 시간 증가에 따른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침출효율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증대를 기대해볼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99FB6CB-BE65-411C-B6F4-A54463D1FCD4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3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0AB29B-BA93-4A10-93F2-765DFC94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905" y="4507365"/>
            <a:ext cx="3597327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Ⅰ. </a:t>
            </a:r>
            <a:r>
              <a:rPr lang="ko-KR" altLang="en-US" sz="2800" kern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6F44-AB87-40F0-9925-D63CF5A60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52" y="4570053"/>
            <a:ext cx="7129574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2400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저품위</a:t>
            </a:r>
            <a:r>
              <a:rPr lang="ko-KR" altLang="en-US" sz="24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TiO</a:t>
            </a:r>
            <a:r>
              <a:rPr lang="en-US" altLang="ko-KR" sz="24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20wt%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이하</a:t>
            </a:r>
            <a:r>
              <a:rPr lang="en-US" altLang="ko-KR" sz="24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티탄철석으로</a:t>
            </a:r>
            <a:r>
              <a:rPr lang="ko-KR" altLang="en-US" sz="24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부터</a:t>
            </a:r>
            <a:r>
              <a:rPr lang="en-US" altLang="ko-KR" sz="24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TiO</a:t>
            </a:r>
            <a:r>
              <a:rPr lang="en-US" altLang="ko-KR" sz="2400" kern="1200" baseline="-25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48 </a:t>
            </a:r>
            <a:r>
              <a:rPr lang="en-US" altLang="ko-KR" sz="2400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wt</a:t>
            </a:r>
            <a:r>
              <a:rPr lang="en-US" altLang="ko-KR" sz="24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  <a:r>
              <a:rPr lang="ko-KR" altLang="en-US" sz="24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고품위화를</a:t>
            </a:r>
            <a:r>
              <a:rPr lang="en-US" altLang="ko-KR" sz="24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위한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공정 연구 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Oval 7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B0648A0F-EAC1-4B04-9952-34C7B829A4AA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272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3654D2-282F-44C7-9377-65206CB4F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40094"/>
              </p:ext>
            </p:extLst>
          </p:nvPr>
        </p:nvGraphicFramePr>
        <p:xfrm>
          <a:off x="858128" y="1631151"/>
          <a:ext cx="10917566" cy="1483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2279">
                  <a:extLst>
                    <a:ext uri="{9D8B030D-6E8A-4147-A177-3AD203B41FA5}">
                      <a16:colId xmlns:a16="http://schemas.microsoft.com/office/drawing/2014/main" val="455422432"/>
                    </a:ext>
                  </a:extLst>
                </a:gridCol>
                <a:gridCol w="889212">
                  <a:extLst>
                    <a:ext uri="{9D8B030D-6E8A-4147-A177-3AD203B41FA5}">
                      <a16:colId xmlns:a16="http://schemas.microsoft.com/office/drawing/2014/main" val="1140063521"/>
                    </a:ext>
                  </a:extLst>
                </a:gridCol>
                <a:gridCol w="889212">
                  <a:extLst>
                    <a:ext uri="{9D8B030D-6E8A-4147-A177-3AD203B41FA5}">
                      <a16:colId xmlns:a16="http://schemas.microsoft.com/office/drawing/2014/main" val="1870190807"/>
                    </a:ext>
                  </a:extLst>
                </a:gridCol>
                <a:gridCol w="889212">
                  <a:extLst>
                    <a:ext uri="{9D8B030D-6E8A-4147-A177-3AD203B41FA5}">
                      <a16:colId xmlns:a16="http://schemas.microsoft.com/office/drawing/2014/main" val="749158288"/>
                    </a:ext>
                  </a:extLst>
                </a:gridCol>
                <a:gridCol w="889212">
                  <a:extLst>
                    <a:ext uri="{9D8B030D-6E8A-4147-A177-3AD203B41FA5}">
                      <a16:colId xmlns:a16="http://schemas.microsoft.com/office/drawing/2014/main" val="3039734995"/>
                    </a:ext>
                  </a:extLst>
                </a:gridCol>
                <a:gridCol w="889212">
                  <a:extLst>
                    <a:ext uri="{9D8B030D-6E8A-4147-A177-3AD203B41FA5}">
                      <a16:colId xmlns:a16="http://schemas.microsoft.com/office/drawing/2014/main" val="3844475293"/>
                    </a:ext>
                  </a:extLst>
                </a:gridCol>
                <a:gridCol w="889212">
                  <a:extLst>
                    <a:ext uri="{9D8B030D-6E8A-4147-A177-3AD203B41FA5}">
                      <a16:colId xmlns:a16="http://schemas.microsoft.com/office/drawing/2014/main" val="2886773845"/>
                    </a:ext>
                  </a:extLst>
                </a:gridCol>
                <a:gridCol w="889212">
                  <a:extLst>
                    <a:ext uri="{9D8B030D-6E8A-4147-A177-3AD203B41FA5}">
                      <a16:colId xmlns:a16="http://schemas.microsoft.com/office/drawing/2014/main" val="4056784509"/>
                    </a:ext>
                  </a:extLst>
                </a:gridCol>
                <a:gridCol w="889212">
                  <a:extLst>
                    <a:ext uri="{9D8B030D-6E8A-4147-A177-3AD203B41FA5}">
                      <a16:colId xmlns:a16="http://schemas.microsoft.com/office/drawing/2014/main" val="2872619144"/>
                    </a:ext>
                  </a:extLst>
                </a:gridCol>
                <a:gridCol w="889212">
                  <a:extLst>
                    <a:ext uri="{9D8B030D-6E8A-4147-A177-3AD203B41FA5}">
                      <a16:colId xmlns:a16="http://schemas.microsoft.com/office/drawing/2014/main" val="1684758739"/>
                    </a:ext>
                  </a:extLst>
                </a:gridCol>
                <a:gridCol w="1112379">
                  <a:extLst>
                    <a:ext uri="{9D8B030D-6E8A-4147-A177-3AD203B41FA5}">
                      <a16:colId xmlns:a16="http://schemas.microsoft.com/office/drawing/2014/main" val="3181080372"/>
                    </a:ext>
                  </a:extLst>
                </a:gridCol>
              </a:tblGrid>
              <a:tr h="3707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온도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1600" b="1" u="none" strike="noStrike" dirty="0" err="1">
                          <a:effectLst/>
                        </a:rPr>
                        <a:t>침출효율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(%)</a:t>
                      </a:r>
                      <a:endParaRPr lang="ko-KR" alt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Mg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Ti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Fe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Al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Mn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Si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</a:t>
                      </a:r>
                      <a:endParaRPr 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247437"/>
                  </a:ext>
                </a:extLst>
              </a:tr>
              <a:tr h="3707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12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27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dirty="0"/>
                        <a:t>P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 60</a:t>
                      </a:r>
                      <a:endParaRPr lang="en-US" altLang="ko-KR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0.415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3.116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1.269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1.076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0.166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0.816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0.770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0.699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0.031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7249.856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059898"/>
                  </a:ext>
                </a:extLst>
              </a:tr>
              <a:tr h="3707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12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27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dirty="0"/>
                        <a:t>P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 80</a:t>
                      </a:r>
                      <a:endParaRPr lang="en-US" altLang="ko-KR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0.477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5.874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1.849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1.840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0.033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0.828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1.171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0.879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0.014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5943.902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909072"/>
                  </a:ext>
                </a:extLst>
              </a:tr>
              <a:tr h="3707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/>
                        <a:t>C</a:t>
                      </a:r>
                      <a:r>
                        <a:rPr lang="en-US" altLang="ko-KR" sz="1600" baseline="-25000" dirty="0"/>
                        <a:t>12</a:t>
                      </a:r>
                      <a:r>
                        <a:rPr lang="en-US" altLang="ko-KR" sz="1600" dirty="0"/>
                        <a:t>H</a:t>
                      </a:r>
                      <a:r>
                        <a:rPr lang="en-US" altLang="ko-KR" sz="1600" baseline="-25000" dirty="0"/>
                        <a:t>27</a:t>
                      </a:r>
                      <a:r>
                        <a:rPr lang="en-US" altLang="ko-KR" sz="1600" dirty="0"/>
                        <a:t>O</a:t>
                      </a:r>
                      <a:r>
                        <a:rPr lang="en-US" altLang="ko-KR" sz="1600" baseline="-25000" dirty="0"/>
                        <a:t>4</a:t>
                      </a:r>
                      <a:r>
                        <a:rPr lang="en-US" altLang="ko-KR" sz="1600" dirty="0"/>
                        <a:t>P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 100</a:t>
                      </a:r>
                      <a:endParaRPr lang="en-US" altLang="ko-KR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1.095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5.696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1.849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1.873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0.023</a:t>
                      </a:r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0.879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1.200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0.883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0.013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5756.963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83688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FA210B6-1FAA-4D3B-8708-EA1A60CB75E5}"/>
              </a:ext>
            </a:extLst>
          </p:cNvPr>
          <p:cNvSpPr/>
          <p:nvPr/>
        </p:nvSpPr>
        <p:spPr>
          <a:xfrm>
            <a:off x="6217920" y="1661532"/>
            <a:ext cx="1786597" cy="1452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0D9FEE9-D8CD-4C93-BF66-20B96FBB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72" y="376277"/>
            <a:ext cx="11182816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온도에 따른 </a:t>
            </a:r>
            <a:r>
              <a:rPr lang="ko-KR" altLang="en-US" sz="5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효율 </a:t>
            </a: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황산</a:t>
            </a: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+TBP)</a:t>
            </a:r>
            <a:endParaRPr lang="ko-KR" altLang="en-US" sz="5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1D1F1CF-F1B2-4B8D-A169-41DD14832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128" y="3429000"/>
            <a:ext cx="10515600" cy="28276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온도 증가에 따라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효율이 증가한다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반대로 </a:t>
            </a:r>
            <a:r>
              <a:rPr lang="en-US" altLang="ko-KR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효율은 감소하므로 가장 이상적인 결과이다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침출효율이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다른 원소에 비해 큰 값을 가지는 이유는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TBP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침출액의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함량에 영향을 끼쳐 침출전보다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용액의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양이 많아 졌기 때문 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-&gt;P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값을 제외하여 계산진행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0FA8298-0751-479D-9893-39862165E6D3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88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A53CF8-FB4E-45B0-8576-85D4C812C6BF}"/>
              </a:ext>
            </a:extLst>
          </p:cNvPr>
          <p:cNvSpPr txBox="1"/>
          <p:nvPr/>
        </p:nvSpPr>
        <p:spPr>
          <a:xfrm>
            <a:off x="4269290" y="6115248"/>
            <a:ext cx="5005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실험 후 각 원소의 </a:t>
            </a:r>
            <a:r>
              <a:rPr lang="ko-KR" altLang="en-US" sz="2000" b="1" dirty="0" err="1"/>
              <a:t>침출</a:t>
            </a:r>
            <a:r>
              <a:rPr lang="ko-KR" altLang="en-US" sz="2000" b="1" dirty="0"/>
              <a:t> 효율</a:t>
            </a:r>
            <a:r>
              <a:rPr lang="en-US" altLang="ko-KR" sz="2000" b="1" dirty="0"/>
              <a:t>&gt;</a:t>
            </a:r>
            <a:r>
              <a:rPr lang="ko-KR" altLang="en-US" sz="2000" b="1" dirty="0"/>
              <a:t> 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DAF5CDB-AD95-42A7-96F8-A26B4AEB32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523028"/>
              </p:ext>
            </p:extLst>
          </p:nvPr>
        </p:nvGraphicFramePr>
        <p:xfrm>
          <a:off x="-741363" y="-25400"/>
          <a:ext cx="12933363" cy="634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" name="Graph" r:id="rId3" imgW="4154400" imgH="2901600" progId="Origin50.Graph">
                  <p:embed/>
                </p:oleObj>
              </mc:Choice>
              <mc:Fallback>
                <p:oleObj name="Graph" r:id="rId3" imgW="4154400" imgH="2901600" progId="Origin50.Grap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A482D0C-69AF-4EFE-B3DA-04FA7D003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41363" y="-25400"/>
                        <a:ext cx="12933363" cy="6340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29B0F692-C754-4DCF-935F-A431F7475904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998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F38FA5-0240-4844-943D-EEE38ADD0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296251"/>
              </p:ext>
            </p:extLst>
          </p:nvPr>
        </p:nvGraphicFramePr>
        <p:xfrm>
          <a:off x="590551" y="1491175"/>
          <a:ext cx="10763249" cy="35099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2509">
                  <a:extLst>
                    <a:ext uri="{9D8B030D-6E8A-4147-A177-3AD203B41FA5}">
                      <a16:colId xmlns:a16="http://schemas.microsoft.com/office/drawing/2014/main" val="2684250505"/>
                    </a:ext>
                  </a:extLst>
                </a:gridCol>
                <a:gridCol w="972275">
                  <a:extLst>
                    <a:ext uri="{9D8B030D-6E8A-4147-A177-3AD203B41FA5}">
                      <a16:colId xmlns:a16="http://schemas.microsoft.com/office/drawing/2014/main" val="3783275433"/>
                    </a:ext>
                  </a:extLst>
                </a:gridCol>
                <a:gridCol w="982509">
                  <a:extLst>
                    <a:ext uri="{9D8B030D-6E8A-4147-A177-3AD203B41FA5}">
                      <a16:colId xmlns:a16="http://schemas.microsoft.com/office/drawing/2014/main" val="2854885303"/>
                    </a:ext>
                  </a:extLst>
                </a:gridCol>
                <a:gridCol w="982509">
                  <a:extLst>
                    <a:ext uri="{9D8B030D-6E8A-4147-A177-3AD203B41FA5}">
                      <a16:colId xmlns:a16="http://schemas.microsoft.com/office/drawing/2014/main" val="1570919196"/>
                    </a:ext>
                  </a:extLst>
                </a:gridCol>
                <a:gridCol w="955217">
                  <a:extLst>
                    <a:ext uri="{9D8B030D-6E8A-4147-A177-3AD203B41FA5}">
                      <a16:colId xmlns:a16="http://schemas.microsoft.com/office/drawing/2014/main" val="2808587604"/>
                    </a:ext>
                  </a:extLst>
                </a:gridCol>
                <a:gridCol w="955217">
                  <a:extLst>
                    <a:ext uri="{9D8B030D-6E8A-4147-A177-3AD203B41FA5}">
                      <a16:colId xmlns:a16="http://schemas.microsoft.com/office/drawing/2014/main" val="306418638"/>
                    </a:ext>
                  </a:extLst>
                </a:gridCol>
                <a:gridCol w="955217">
                  <a:extLst>
                    <a:ext uri="{9D8B030D-6E8A-4147-A177-3AD203B41FA5}">
                      <a16:colId xmlns:a16="http://schemas.microsoft.com/office/drawing/2014/main" val="2756877896"/>
                    </a:ext>
                  </a:extLst>
                </a:gridCol>
                <a:gridCol w="955217">
                  <a:extLst>
                    <a:ext uri="{9D8B030D-6E8A-4147-A177-3AD203B41FA5}">
                      <a16:colId xmlns:a16="http://schemas.microsoft.com/office/drawing/2014/main" val="2537372057"/>
                    </a:ext>
                  </a:extLst>
                </a:gridCol>
                <a:gridCol w="955217">
                  <a:extLst>
                    <a:ext uri="{9D8B030D-6E8A-4147-A177-3AD203B41FA5}">
                      <a16:colId xmlns:a16="http://schemas.microsoft.com/office/drawing/2014/main" val="3803082835"/>
                    </a:ext>
                  </a:extLst>
                </a:gridCol>
                <a:gridCol w="931336">
                  <a:extLst>
                    <a:ext uri="{9D8B030D-6E8A-4147-A177-3AD203B41FA5}">
                      <a16:colId xmlns:a16="http://schemas.microsoft.com/office/drawing/2014/main" val="1743338073"/>
                    </a:ext>
                  </a:extLst>
                </a:gridCol>
                <a:gridCol w="1136026">
                  <a:extLst>
                    <a:ext uri="{9D8B030D-6E8A-4147-A177-3AD203B41FA5}">
                      <a16:colId xmlns:a16="http://schemas.microsoft.com/office/drawing/2014/main" val="1284727124"/>
                    </a:ext>
                  </a:extLst>
                </a:gridCol>
              </a:tblGrid>
              <a:tr h="337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</a:t>
                      </a:r>
                      <a:endParaRPr lang="ko-KR" altLang="en-US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Na</a:t>
                      </a:r>
                      <a:r>
                        <a:rPr lang="en-US" sz="1500" u="none" strike="noStrike" baseline="-25000" dirty="0">
                          <a:effectLst/>
                        </a:rPr>
                        <a:t>2</a:t>
                      </a:r>
                      <a:r>
                        <a:rPr lang="en-US" sz="1500" u="none" strike="noStrike" dirty="0">
                          <a:effectLst/>
                        </a:rPr>
                        <a:t>O</a:t>
                      </a:r>
                      <a:endParaRPr lang="en-US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K</a:t>
                      </a:r>
                      <a:r>
                        <a:rPr lang="en-US" sz="1500" u="none" strike="noStrike" baseline="-25000" dirty="0">
                          <a:effectLst/>
                        </a:rPr>
                        <a:t>2</a:t>
                      </a:r>
                      <a:r>
                        <a:rPr lang="en-US" sz="1500" u="none" strike="noStrike" dirty="0">
                          <a:effectLst/>
                        </a:rPr>
                        <a:t>O</a:t>
                      </a:r>
                      <a:endParaRPr lang="en-US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</a:rPr>
                        <a:t>CaO</a:t>
                      </a:r>
                      <a:endParaRPr lang="en-US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MgO</a:t>
                      </a:r>
                      <a:endParaRPr lang="en-US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TiO</a:t>
                      </a:r>
                      <a:r>
                        <a:rPr lang="en-US" sz="1500" u="none" strike="noStrike" baseline="-25000" dirty="0">
                          <a:effectLst/>
                        </a:rPr>
                        <a:t>2</a:t>
                      </a:r>
                      <a:endParaRPr lang="en-US" sz="1500" b="0" i="0" u="none" strike="noStrike" baseline="-250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Fe</a:t>
                      </a:r>
                      <a:r>
                        <a:rPr lang="en-US" sz="1500" u="none" strike="noStrike" baseline="-25000" dirty="0">
                          <a:effectLst/>
                        </a:rPr>
                        <a:t>2</a:t>
                      </a:r>
                      <a:r>
                        <a:rPr lang="en-US" sz="1500" u="none" strike="noStrike" dirty="0">
                          <a:effectLst/>
                        </a:rPr>
                        <a:t>O</a:t>
                      </a:r>
                      <a:r>
                        <a:rPr lang="en-US" sz="1500" u="none" strike="noStrike" baseline="-25000" dirty="0">
                          <a:effectLst/>
                        </a:rPr>
                        <a:t>3</a:t>
                      </a:r>
                      <a:endParaRPr lang="en-US" sz="1500" b="0" i="0" u="none" strike="noStrike" baseline="-250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Al</a:t>
                      </a:r>
                      <a:r>
                        <a:rPr lang="en-US" sz="1500" u="none" strike="noStrike" baseline="-25000" dirty="0">
                          <a:effectLst/>
                        </a:rPr>
                        <a:t>2</a:t>
                      </a:r>
                      <a:r>
                        <a:rPr lang="en-US" sz="1500" u="none" strike="noStrike" dirty="0">
                          <a:effectLst/>
                        </a:rPr>
                        <a:t>O</a:t>
                      </a:r>
                      <a:r>
                        <a:rPr lang="en-US" sz="1500" u="none" strike="noStrike" baseline="-25000" dirty="0">
                          <a:effectLst/>
                        </a:rPr>
                        <a:t>3</a:t>
                      </a:r>
                      <a:endParaRPr lang="en-US" sz="1500" b="0" i="0" u="none" strike="noStrike" baseline="-250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</a:rPr>
                        <a:t>MnO</a:t>
                      </a:r>
                      <a:endParaRPr lang="en-US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SiO</a:t>
                      </a:r>
                      <a:r>
                        <a:rPr lang="en-US" sz="1500" u="none" strike="noStrike" baseline="-25000" dirty="0">
                          <a:effectLst/>
                        </a:rPr>
                        <a:t>2</a:t>
                      </a:r>
                      <a:endParaRPr lang="en-US" sz="1500" b="0" i="0" u="none" strike="noStrike" baseline="-250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P</a:t>
                      </a:r>
                      <a:r>
                        <a:rPr lang="en-US" sz="1500" u="none" strike="noStrike" baseline="-25000" dirty="0">
                          <a:effectLst/>
                        </a:rPr>
                        <a:t>2</a:t>
                      </a:r>
                      <a:r>
                        <a:rPr lang="en-US" sz="1500" u="none" strike="noStrike" dirty="0">
                          <a:effectLst/>
                        </a:rPr>
                        <a:t>O</a:t>
                      </a:r>
                      <a:r>
                        <a:rPr lang="en-US" sz="1500" u="none" strike="noStrike" baseline="-25000" dirty="0">
                          <a:effectLst/>
                        </a:rPr>
                        <a:t>5</a:t>
                      </a:r>
                      <a:endParaRPr lang="en-US" sz="1500" b="0" i="0" u="none" strike="noStrike" baseline="-250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343489"/>
                  </a:ext>
                </a:extLst>
              </a:tr>
              <a:tr h="3474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Ore (XRF)</a:t>
                      </a:r>
                      <a:endParaRPr lang="en-US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0.33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0.06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1.03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7.53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19.24</a:t>
                      </a:r>
                      <a:endParaRPr lang="en-US" altLang="ko-KR" sz="1500" b="1" i="0" u="none" strike="noStrike" dirty="0">
                        <a:solidFill>
                          <a:srgbClr val="0000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55.76</a:t>
                      </a:r>
                      <a:endParaRPr lang="en-US" altLang="ko-KR" sz="15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7.60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0.30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7.90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0.25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017705"/>
                  </a:ext>
                </a:extLst>
              </a:tr>
              <a:tr h="3474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H</a:t>
                      </a:r>
                      <a:r>
                        <a:rPr lang="en-US" sz="1500" u="none" strike="noStrike" baseline="-25000" dirty="0">
                          <a:effectLst/>
                        </a:rPr>
                        <a:t>2</a:t>
                      </a:r>
                      <a:r>
                        <a:rPr lang="en-US" sz="1500" u="none" strike="noStrike" dirty="0">
                          <a:effectLst/>
                        </a:rPr>
                        <a:t>SO</a:t>
                      </a:r>
                      <a:r>
                        <a:rPr lang="en-US" sz="1500" u="none" strike="noStrike" baseline="-25000" dirty="0">
                          <a:effectLst/>
                        </a:rPr>
                        <a:t>4</a:t>
                      </a:r>
                      <a:endParaRPr lang="en-US" sz="1500" b="0" i="0" u="none" strike="noStrike" baseline="-250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0.32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</a:rPr>
                        <a:t>nd</a:t>
                      </a:r>
                      <a:endParaRPr lang="en-US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0.96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7.48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19.36</a:t>
                      </a:r>
                      <a:endParaRPr lang="en-US" altLang="ko-KR" sz="1500" b="1" i="0" u="none" strike="noStrike" dirty="0">
                        <a:solidFill>
                          <a:srgbClr val="0000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55.96</a:t>
                      </a:r>
                      <a:endParaRPr lang="en-US" altLang="ko-KR" sz="15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7.72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0.30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7.88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0.01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318610"/>
                  </a:ext>
                </a:extLst>
              </a:tr>
              <a:tr h="3474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OXALICO 60</a:t>
                      </a:r>
                      <a:endParaRPr lang="en-US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0.33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</a:rPr>
                        <a:t>nd</a:t>
                      </a:r>
                      <a:endParaRPr lang="en-US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0.99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7.46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19.34</a:t>
                      </a:r>
                      <a:endParaRPr lang="en-US" altLang="ko-KR" sz="1500" b="1" i="0" u="none" strike="noStrike" dirty="0">
                        <a:solidFill>
                          <a:srgbClr val="0000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55.91</a:t>
                      </a:r>
                      <a:endParaRPr lang="en-US" altLang="ko-KR" sz="15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7.70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0.30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7.86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0.12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188037"/>
                  </a:ext>
                </a:extLst>
              </a:tr>
              <a:tr h="3474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OXALICO 80</a:t>
                      </a:r>
                      <a:endParaRPr lang="en-US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0.33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nd</a:t>
                      </a:r>
                      <a:endParaRPr lang="en-US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0.99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7.46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19.35</a:t>
                      </a:r>
                      <a:endParaRPr lang="en-US" altLang="ko-KR" sz="1500" b="1" i="0" u="none" strike="noStrike" dirty="0">
                        <a:solidFill>
                          <a:srgbClr val="0000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55.88</a:t>
                      </a:r>
                      <a:endParaRPr lang="en-US" altLang="ko-KR" sz="15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7.71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0.30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7.87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0.12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028803"/>
                  </a:ext>
                </a:extLst>
              </a:tr>
              <a:tr h="3474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OXALICO 100</a:t>
                      </a:r>
                      <a:endParaRPr lang="en-US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0.33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nd</a:t>
                      </a:r>
                      <a:endParaRPr lang="en-US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0.99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7.47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19.39</a:t>
                      </a:r>
                      <a:endParaRPr lang="en-US" altLang="ko-KR" sz="1500" b="1" i="0" u="none" strike="noStrike" dirty="0">
                        <a:solidFill>
                          <a:srgbClr val="0000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55.85</a:t>
                      </a:r>
                      <a:endParaRPr lang="en-US" altLang="ko-KR" sz="15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7.72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0.30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7.89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0.09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748053"/>
                  </a:ext>
                </a:extLst>
              </a:tr>
              <a:tr h="359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TBP 60</a:t>
                      </a:r>
                      <a:endParaRPr lang="en-US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0.39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0.16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1.24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8.99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23.19</a:t>
                      </a:r>
                      <a:endParaRPr lang="en-US" altLang="ko-KR" sz="1500" b="1" i="0" u="none" strike="noStrike" dirty="0">
                        <a:solidFill>
                          <a:srgbClr val="0000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66.79</a:t>
                      </a:r>
                      <a:endParaRPr lang="en-US" altLang="ko-KR" sz="15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9.31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0.36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9.42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-19.83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5366"/>
                  </a:ext>
                </a:extLst>
              </a:tr>
              <a:tr h="359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TBP 80</a:t>
                      </a:r>
                      <a:endParaRPr lang="en-US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0.38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0.15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1.19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8.62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22.43</a:t>
                      </a:r>
                      <a:endParaRPr lang="en-US" altLang="ko-KR" sz="1500" b="1" i="0" u="none" strike="noStrike" dirty="0">
                        <a:solidFill>
                          <a:srgbClr val="0000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64.51</a:t>
                      </a:r>
                      <a:endParaRPr lang="en-US" altLang="ko-KR" sz="15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8.95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0.34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9.10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-15.66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54029"/>
                  </a:ext>
                </a:extLst>
              </a:tr>
              <a:tr h="359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TBP 100</a:t>
                      </a:r>
                      <a:endParaRPr lang="en-US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0.37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0.15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1.18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</a:rPr>
                        <a:t>8.58</a:t>
                      </a:r>
                      <a:endParaRPr lang="en-US" altLang="ko-KR" sz="15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22.33</a:t>
                      </a:r>
                      <a:endParaRPr lang="en-US" altLang="ko-KR" sz="1500" b="1" i="0" u="none" strike="noStrike" dirty="0">
                        <a:solidFill>
                          <a:srgbClr val="0000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64.17</a:t>
                      </a:r>
                      <a:endParaRPr lang="en-US" altLang="ko-KR" sz="1500" b="1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8.91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0.34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9.06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-15.09</a:t>
                      </a:r>
                      <a:endParaRPr lang="en-US" altLang="ko-KR" sz="15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346113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591D7CA8-B017-4404-A7C5-07379A40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7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고형물의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4E4C867-678E-4DA3-A7DE-1A66E6EF5726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442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2949470"/>
              </p:ext>
            </p:extLst>
          </p:nvPr>
        </p:nvGraphicFramePr>
        <p:xfrm>
          <a:off x="0" y="1"/>
          <a:ext cx="11971606" cy="6149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4" name="Graph" r:id="rId3" imgW="4154400" imgH="2901600" progId="">
                  <p:embed/>
                </p:oleObj>
              </mc:Choice>
              <mc:Fallback>
                <p:oleObj name="Graph" r:id="rId3" imgW="4154400" imgH="2901600" progId="">
                  <p:embed/>
                  <p:pic>
                    <p:nvPicPr>
                      <p:cNvPr id="460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1971606" cy="61494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6E7877-2A80-4F42-BAE8-B574D6EBD82E}"/>
              </a:ext>
            </a:extLst>
          </p:cNvPr>
          <p:cNvSpPr txBox="1"/>
          <p:nvPr/>
        </p:nvSpPr>
        <p:spPr>
          <a:xfrm>
            <a:off x="4101616" y="5949440"/>
            <a:ext cx="5836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남은 고형물 산화물 조성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D72BC37-9655-4293-B3C0-C08FD601E351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23B01-3E70-4655-A684-1B4EB6A9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34" y="18154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Ⅳ.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177C5-901A-4FDD-B474-AD5672785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34" y="16906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ko-KR" altLang="en-US" dirty="0"/>
              <a:t>소수점대의 </a:t>
            </a:r>
            <a:r>
              <a:rPr lang="ko-KR" altLang="en-US" dirty="0" err="1"/>
              <a:t>침출</a:t>
            </a:r>
            <a:r>
              <a:rPr lang="ko-KR" altLang="en-US" dirty="0"/>
              <a:t> 효율</a:t>
            </a:r>
            <a:endParaRPr lang="en-US" altLang="ko-KR" dirty="0"/>
          </a:p>
          <a:p>
            <a:pPr marL="514350" indent="-514350">
              <a:buFont typeface="+mj-lt"/>
              <a:buAutoNum type="arabicParenR"/>
            </a:pPr>
            <a:endParaRPr lang="en-US" altLang="ko-KR" dirty="0"/>
          </a:p>
          <a:p>
            <a:pPr marL="514350" indent="-514350">
              <a:buFont typeface="+mj-lt"/>
              <a:buAutoNum type="arabicParenR"/>
            </a:pPr>
            <a:r>
              <a:rPr lang="ko-KR" altLang="en-US" dirty="0"/>
              <a:t>가장 효과적인 추출용매</a:t>
            </a:r>
            <a:endParaRPr lang="en-US" altLang="ko-KR" dirty="0"/>
          </a:p>
          <a:p>
            <a:pPr marL="514350" indent="-514350">
              <a:buFont typeface="+mj-lt"/>
              <a:buAutoNum type="arabicParenR"/>
            </a:pPr>
            <a:endParaRPr lang="en-US" altLang="ko-KR" dirty="0"/>
          </a:p>
          <a:p>
            <a:pPr marL="514350" indent="-514350">
              <a:buFont typeface="+mj-lt"/>
              <a:buAutoNum type="arabicParenR"/>
            </a:pPr>
            <a:r>
              <a:rPr lang="ko-KR" altLang="en-US" dirty="0"/>
              <a:t>가장 경제적인 추출용매</a:t>
            </a:r>
            <a:endParaRPr lang="en-US" altLang="ko-KR" dirty="0"/>
          </a:p>
          <a:p>
            <a:pPr marL="514350" indent="-514350">
              <a:buFont typeface="+mj-lt"/>
              <a:buAutoNum type="arabicParenR"/>
            </a:pPr>
            <a:endParaRPr lang="en-US" altLang="ko-KR" dirty="0"/>
          </a:p>
          <a:p>
            <a:pPr marL="514350" indent="-514350">
              <a:buFont typeface="+mj-lt"/>
              <a:buAutoNum type="arabicParenR"/>
            </a:pPr>
            <a:r>
              <a:rPr lang="ko-KR" altLang="en-US" dirty="0"/>
              <a:t>추가적인 연구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A08E3A2-F648-4BDF-B1F7-FFBA694AEF6D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13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54722-8339-458B-99C8-62B31DFF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62" y="2083593"/>
            <a:ext cx="5781675" cy="2690813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9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95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7989A-9A94-42DE-86FF-F144C231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143" y="978821"/>
            <a:ext cx="5314536" cy="100237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티타늄에 대한 이미지 검색결과">
            <a:extLst>
              <a:ext uri="{FF2B5EF4-FFF2-40B4-BE49-F238E27FC236}">
                <a16:creationId xmlns:a16="http://schemas.microsoft.com/office/drawing/2014/main" id="{E1865EB5-661E-4A58-B6AF-E8970D738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5" b="-1"/>
          <a:stretch/>
        </p:blipFill>
        <p:spPr bwMode="auto">
          <a:xfrm>
            <a:off x="7952763" y="-2008"/>
            <a:ext cx="4239237" cy="4405229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FF7F34-7C79-4B37-A542-FAE74DFF034E}"/>
              </a:ext>
            </a:extLst>
          </p:cNvPr>
          <p:cNvSpPr txBox="1"/>
          <p:nvPr/>
        </p:nvSpPr>
        <p:spPr>
          <a:xfrm>
            <a:off x="989143" y="2648895"/>
            <a:ext cx="4620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ea"/>
              <a:buAutoNum type="circleNumDbPlain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매장량이 아홉 번째로 많은 원소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buFont typeface="+mj-ea"/>
              <a:buAutoNum type="circleNumDbPlain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비중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4.5</a:t>
            </a:r>
          </a:p>
          <a:p>
            <a:pPr marL="342900" lvl="0" indent="-342900">
              <a:buFont typeface="+mj-ea"/>
              <a:buAutoNum type="circleNumDbPlain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융점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1700</a:t>
            </a:r>
            <a:r>
              <a:rPr lang="ko-KR" altLang="en-US" dirty="0"/>
              <a:t> ℃</a:t>
            </a:r>
            <a:endParaRPr lang="en-US" altLang="ko-KR" dirty="0"/>
          </a:p>
          <a:p>
            <a:pPr marL="342900" lvl="0" indent="-342900">
              <a:buFont typeface="+mj-ea"/>
              <a:buAutoNum type="circleNumDbPlain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비강도가 큼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buFont typeface="+mj-ea"/>
              <a:buAutoNum type="circleNumDbPlain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열전도도와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열팽창률이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작음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buFont typeface="+mj-ea"/>
              <a:buAutoNum type="circleNumDbPlain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산화피막을 만듦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3EAA228-5F04-4ED7-92FA-DE297B686F67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492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E05B57-64D4-4589-924B-CC150A6E4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59" y="1162069"/>
            <a:ext cx="3609573" cy="1781175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전략적 물자</a:t>
            </a:r>
            <a:br>
              <a:rPr lang="en-US" altLang="ko-KR" sz="32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2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err="1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</a:t>
            </a:r>
            <a:endParaRPr lang="ko-KR" altLang="en-US" sz="3200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7EF5800-EE45-41C6-AF19-CA1F54AB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89" y="983397"/>
            <a:ext cx="6821488" cy="15986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F92A6E-0EA1-4FAE-94CD-F26D334E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089" y="2505075"/>
            <a:ext cx="6821488" cy="271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B345A-C2B2-49EB-9DCE-AA12CE1AC25B}"/>
              </a:ext>
            </a:extLst>
          </p:cNvPr>
          <p:cNvSpPr txBox="1"/>
          <p:nvPr/>
        </p:nvSpPr>
        <p:spPr>
          <a:xfrm>
            <a:off x="4653089" y="5625477"/>
            <a:ext cx="75389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국가간 전략물자인 티타늄의 중요성이 증가하는 추세</a:t>
            </a:r>
            <a:endParaRPr lang="en-US" altLang="ko-KR" sz="2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EF793-0D51-4552-B99F-CE11A3DE642F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“</a:t>
            </a:r>
            <a:r>
              <a:rPr lang="ko-KR" altLang="en-US" sz="1000" dirty="0"/>
              <a:t>한국 경제 기대주 티타늄 산업</a:t>
            </a:r>
            <a:r>
              <a:rPr lang="en-US" altLang="ko-KR" sz="1000" dirty="0"/>
              <a:t>, </a:t>
            </a:r>
            <a:r>
              <a:rPr lang="ko-KR" altLang="en-US" sz="1000" dirty="0"/>
              <a:t>경북서 미래 담금질“</a:t>
            </a:r>
            <a:r>
              <a:rPr lang="en-US" altLang="ko-KR" sz="1000" dirty="0"/>
              <a:t>, JTBC </a:t>
            </a:r>
            <a:r>
              <a:rPr lang="ko-KR" altLang="en-US" sz="1000" dirty="0"/>
              <a:t>뉴스</a:t>
            </a:r>
            <a:r>
              <a:rPr lang="en-US" altLang="ko-KR" sz="1000" dirty="0"/>
              <a:t>, </a:t>
            </a:r>
            <a:r>
              <a:rPr lang="en-US" altLang="ko-KR" sz="1000" dirty="0">
                <a:hlinkClick r:id="rId4"/>
              </a:rPr>
              <a:t>http://news.jtbc.joins.com/article/article.aspx?news_id=NB11141410</a:t>
            </a:r>
            <a:endParaRPr lang="ko-KR" altLang="en-US" sz="10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25F4B95-EF1A-4939-BBA8-DF3840CAE136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42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579EAE-DB69-40B3-8B1B-5B5A16EDDB23}"/>
              </a:ext>
            </a:extLst>
          </p:cNvPr>
          <p:cNvSpPr txBox="1"/>
          <p:nvPr/>
        </p:nvSpPr>
        <p:spPr>
          <a:xfrm>
            <a:off x="359039" y="5289411"/>
            <a:ext cx="116034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저품위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티탄철석의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고품위화를 위한 </a:t>
            </a:r>
            <a:r>
              <a:rPr lang="ko-KR" altLang="en-US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공정의 필요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(TiO</a:t>
            </a:r>
            <a:r>
              <a:rPr lang="en-US" altLang="ko-KR" sz="2000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20wt%-&gt; TiO</a:t>
            </a:r>
            <a:r>
              <a:rPr lang="en-US" altLang="ko-KR" sz="2000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48wt%)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60B7D-6FD5-4E33-80D5-D37663771629}"/>
              </a:ext>
            </a:extLst>
          </p:cNvPr>
          <p:cNvSpPr/>
          <p:nvPr/>
        </p:nvSpPr>
        <p:spPr>
          <a:xfrm>
            <a:off x="359040" y="331703"/>
            <a:ext cx="5459855" cy="4828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하동에 티타늄 광맥 발견 자료 발표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매장량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통산부선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경제성 의문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현재까지 확인된 티타늄 매장량은 지하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기준해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약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이며 지하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 광맥이 이어져 있는 것으로 추정돼 추정 매장량은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이를 것으로 예상하고 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국내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티탄철석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TiO</a:t>
            </a:r>
            <a:r>
              <a:rPr lang="en-US" altLang="ko-KR" sz="1400" baseline="-25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함유량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20wt%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이하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“</a:t>
            </a:r>
            <a:r>
              <a:rPr lang="ko-KR" altLang="en-US" sz="1000" dirty="0">
                <a:solidFill>
                  <a:schemeClr val="tx1"/>
                </a:solidFill>
              </a:rPr>
              <a:t>하동에 티타늄 광맥 발견 자료 발표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“,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부산일보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000" dirty="0">
                <a:hlinkClick r:id="rId2"/>
              </a:rPr>
              <a:t>http://www.busan.com/view/busan/view.php?code=19961126000624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8C5976-4C79-441F-9DDA-34584614518D}"/>
              </a:ext>
            </a:extLst>
          </p:cNvPr>
          <p:cNvSpPr/>
          <p:nvPr/>
        </p:nvSpPr>
        <p:spPr>
          <a:xfrm>
            <a:off x="6096000" y="331704"/>
            <a:ext cx="5866479" cy="4828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하동 티타늄 광맥 발견 안팎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개발 땐 연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수입대체효과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전략소재인 티타늄은 인천소재 한국티타늄이 말레이시아에서 연간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수입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제련해 국내 소비를 충당하고 있으며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온산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공단에 인천공장의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 규모의 공장을 건립하고 있는 것으로 알려져 하동 광구가 본격 개발될 경우 연간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억원의 수입대체 효과를 거둘 것으로 전망되고 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국가 티타늄 제련기술 </a:t>
            </a:r>
            <a:r>
              <a:rPr lang="en-US" altLang="ko-KR" sz="1400" dirty="0">
                <a:solidFill>
                  <a:schemeClr val="tx1"/>
                </a:solidFill>
              </a:rPr>
              <a:t>(TiO</a:t>
            </a:r>
            <a:r>
              <a:rPr lang="en-US" altLang="ko-KR" sz="1400" baseline="-25000" dirty="0">
                <a:solidFill>
                  <a:schemeClr val="tx1"/>
                </a:solidFill>
              </a:rPr>
              <a:t>2 </a:t>
            </a:r>
            <a:r>
              <a:rPr lang="en-US" altLang="ko-KR" sz="1400" dirty="0">
                <a:solidFill>
                  <a:schemeClr val="tx1"/>
                </a:solidFill>
              </a:rPr>
              <a:t>48wt%-&gt; TiO</a:t>
            </a:r>
            <a:r>
              <a:rPr lang="en-US" altLang="ko-KR" sz="1400" baseline="-25000" dirty="0">
                <a:solidFill>
                  <a:schemeClr val="tx1"/>
                </a:solidFill>
              </a:rPr>
              <a:t>2 </a:t>
            </a:r>
            <a:r>
              <a:rPr lang="en-US" altLang="ko-KR" sz="1400" dirty="0">
                <a:solidFill>
                  <a:schemeClr val="tx1"/>
                </a:solidFill>
              </a:rPr>
              <a:t>99wt%)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TiO</a:t>
            </a:r>
            <a:r>
              <a:rPr lang="en-US" altLang="ko-KR" sz="1400" baseline="-25000" dirty="0">
                <a:solidFill>
                  <a:schemeClr val="tx1"/>
                </a:solidFill>
              </a:rPr>
              <a:t>2 </a:t>
            </a:r>
            <a:r>
              <a:rPr lang="en-US" altLang="ko-KR" sz="1400" dirty="0">
                <a:solidFill>
                  <a:schemeClr val="tx1"/>
                </a:solidFill>
              </a:rPr>
              <a:t>48wt%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</a:rPr>
              <a:t>티탄철석</a:t>
            </a:r>
            <a:r>
              <a:rPr lang="ko-KR" altLang="en-US" sz="1400" dirty="0">
                <a:solidFill>
                  <a:schemeClr val="tx1"/>
                </a:solidFill>
              </a:rPr>
              <a:t> 전량 수입에 의존 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“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하동 </a:t>
            </a:r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티타늄광맥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발견 안팎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“,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부산일보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000" dirty="0">
                <a:hlinkClick r:id="rId3"/>
              </a:rPr>
              <a:t>http://www.busan.com/view/busan/view.php?code=19961127000624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BAE0A55-957C-4E95-A55E-C085111DD55F}"/>
              </a:ext>
            </a:extLst>
          </p:cNvPr>
          <p:cNvSpPr txBox="1">
            <a:spLocks/>
          </p:cNvSpPr>
          <p:nvPr/>
        </p:nvSpPr>
        <p:spPr>
          <a:xfrm>
            <a:off x="11234034" y="639014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12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DB73B-1682-44B0-B3BA-0BE97415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32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실험에 사용된 경기도 연천 매장 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티탄철석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(ilmenite) 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성분표</a:t>
            </a:r>
            <a:endParaRPr lang="ko-KR" altLang="en-US" sz="3200" baseline="-25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BF0CD2-FA16-457D-938E-FFEDB2E18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74620"/>
              </p:ext>
            </p:extLst>
          </p:nvPr>
        </p:nvGraphicFramePr>
        <p:xfrm>
          <a:off x="111968" y="1566174"/>
          <a:ext cx="11943183" cy="1494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17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10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37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36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85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Oxides</a:t>
                      </a:r>
                      <a:endParaRPr lang="ko-KR" altLang="en-US" sz="2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SiO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Al₂O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TiO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Fe₂O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MgO</a:t>
                      </a:r>
                      <a:endParaRPr lang="en-US" altLang="ko-KR" sz="20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CaO</a:t>
                      </a:r>
                      <a:endParaRPr lang="en-US" altLang="ko-KR" sz="20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</a:t>
                      </a:r>
                      <a:r>
                        <a:rPr lang="en-US" altLang="ko-KR" sz="2000" b="1" kern="0" spc="0" baseline="-2500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MnO</a:t>
                      </a:r>
                      <a:endParaRPr lang="en-US" altLang="ko-KR" sz="20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P₂O₅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wt</a:t>
                      </a:r>
                      <a:r>
                        <a:rPr lang="en-US" altLang="ko-KR" sz="20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%</a:t>
                      </a:r>
                      <a:endParaRPr lang="ko-KR" altLang="en-US" sz="2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7.88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7.75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19.19</a:t>
                      </a:r>
                      <a:endParaRPr lang="ko-KR" altLang="en-US" sz="2000" b="1" dirty="0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55.63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7.51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1.03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0.30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0.25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Molecular</a:t>
                      </a:r>
                      <a:r>
                        <a:rPr lang="en-US" altLang="ko-KR" sz="18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weight (g/</a:t>
                      </a:r>
                      <a:r>
                        <a:rPr lang="en-US" altLang="ko-KR" sz="1800" b="1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mol</a:t>
                      </a:r>
                      <a:r>
                        <a:rPr lang="en-US" altLang="ko-KR" sz="180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60.08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101.96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79.87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159.69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40.30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56.08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94.20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70.94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283.87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E8D9C66-AF32-47D8-A5C2-6C4C48C44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403" y="3312400"/>
            <a:ext cx="3285193" cy="280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9D4EF-80D3-449B-B5F3-699A54928851}"/>
              </a:ext>
            </a:extLst>
          </p:cNvPr>
          <p:cNvSpPr txBox="1"/>
          <p:nvPr/>
        </p:nvSpPr>
        <p:spPr>
          <a:xfrm>
            <a:off x="4238626" y="6254348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경기도 연천에 매장된 </a:t>
            </a:r>
            <a:r>
              <a:rPr lang="ko-KR" altLang="en-US" dirty="0" err="1"/>
              <a:t>티탄철석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B2C6A9-30F4-4EB5-A87F-1AEFF35AC7ED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90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31F4B0-6C15-4E4C-9A83-77A008B2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58368"/>
            <a:ext cx="10509504" cy="2011680"/>
          </a:xfrm>
        </p:spPr>
        <p:txBody>
          <a:bodyPr anchor="b">
            <a:norm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Ⅱ. 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실험계획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7CD47-603F-44BA-AC86-F91AC9DB1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circleNumDbPlain"/>
            </a:pP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티탄철석의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순도를 높이기 위해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Ti0</a:t>
            </a:r>
            <a:r>
              <a:rPr lang="en-US" altLang="ko-KR" sz="2200" baseline="-2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침출은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막고 나머지 산화물을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시키는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침출액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조사</a:t>
            </a:r>
            <a:endParaRPr lang="en-US" altLang="ko-KR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Font typeface="+mj-lt"/>
              <a:buAutoNum type="circleNumDbPlain"/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목적에 적합한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침출액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선정</a:t>
            </a:r>
            <a:endParaRPr lang="en-US" altLang="ko-KR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Font typeface="+mj-lt"/>
              <a:buAutoNum type="circleNumDbPlain"/>
            </a:pP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 결과값에 영향을 주는 요인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온도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침출액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종류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b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변화를 주어 실험 상황 설정 및 진행</a:t>
            </a:r>
            <a:endParaRPr lang="en-US" altLang="ko-KR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Font typeface="+mj-lt"/>
              <a:buAutoNum type="circleNumDbPlain"/>
            </a:pP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침출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후 용액의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ICP-AES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통한 성분 분석</a:t>
            </a:r>
            <a:endParaRPr lang="en-US" altLang="ko-KR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값 분석을 통한 고찰</a:t>
            </a:r>
            <a:endParaRPr lang="en-US" altLang="ko-KR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CD8A799-3A42-4229-96F8-C766B52E4614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59301-D078-4620-AA44-75908AEE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침출액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56AD5F-80B3-4E32-883E-5A63C9C86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52194"/>
              </p:ext>
            </p:extLst>
          </p:nvPr>
        </p:nvGraphicFramePr>
        <p:xfrm>
          <a:off x="838200" y="1128007"/>
          <a:ext cx="10311073" cy="3879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529">
                  <a:extLst>
                    <a:ext uri="{9D8B030D-6E8A-4147-A177-3AD203B41FA5}">
                      <a16:colId xmlns:a16="http://schemas.microsoft.com/office/drawing/2014/main" val="2624999646"/>
                    </a:ext>
                  </a:extLst>
                </a:gridCol>
                <a:gridCol w="873996">
                  <a:extLst>
                    <a:ext uri="{9D8B030D-6E8A-4147-A177-3AD203B41FA5}">
                      <a16:colId xmlns:a16="http://schemas.microsoft.com/office/drawing/2014/main" val="3699234813"/>
                    </a:ext>
                  </a:extLst>
                </a:gridCol>
                <a:gridCol w="1297719">
                  <a:extLst>
                    <a:ext uri="{9D8B030D-6E8A-4147-A177-3AD203B41FA5}">
                      <a16:colId xmlns:a16="http://schemas.microsoft.com/office/drawing/2014/main" val="2401522599"/>
                    </a:ext>
                  </a:extLst>
                </a:gridCol>
                <a:gridCol w="605214">
                  <a:extLst>
                    <a:ext uri="{9D8B030D-6E8A-4147-A177-3AD203B41FA5}">
                      <a16:colId xmlns:a16="http://schemas.microsoft.com/office/drawing/2014/main" val="3129144738"/>
                    </a:ext>
                  </a:extLst>
                </a:gridCol>
                <a:gridCol w="3064868">
                  <a:extLst>
                    <a:ext uri="{9D8B030D-6E8A-4147-A177-3AD203B41FA5}">
                      <a16:colId xmlns:a16="http://schemas.microsoft.com/office/drawing/2014/main" val="1855889816"/>
                    </a:ext>
                  </a:extLst>
                </a:gridCol>
                <a:gridCol w="3809747">
                  <a:extLst>
                    <a:ext uri="{9D8B030D-6E8A-4147-A177-3AD203B41FA5}">
                      <a16:colId xmlns:a16="http://schemas.microsoft.com/office/drawing/2014/main" val="1715918840"/>
                    </a:ext>
                  </a:extLst>
                </a:gridCol>
              </a:tblGrid>
              <a:tr h="2506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>
                          <a:effectLst/>
                        </a:rPr>
                        <a:t>화학식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 err="1">
                          <a:effectLst/>
                        </a:rPr>
                        <a:t>침출액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 용도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>
                          <a:effectLst/>
                        </a:rPr>
                        <a:t>온도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>
                          <a:effectLst/>
                        </a:rPr>
                        <a:t>중요한공정</a:t>
                      </a:r>
                      <a:r>
                        <a:rPr lang="en-US" altLang="ko-KR" sz="1000" b="1" u="none" strike="noStrike">
                          <a:effectLst/>
                        </a:rPr>
                        <a:t>or</a:t>
                      </a:r>
                      <a:r>
                        <a:rPr lang="ko-KR" altLang="en-US" sz="1000" b="1" u="none" strike="noStrike">
                          <a:effectLst/>
                        </a:rPr>
                        <a:t>조성표</a:t>
                      </a:r>
                      <a:r>
                        <a:rPr lang="en-US" altLang="ko-KR" sz="1000" b="1" u="none" strike="noStrike">
                          <a:effectLst/>
                        </a:rPr>
                        <a:t>or</a:t>
                      </a:r>
                      <a:r>
                        <a:rPr lang="ko-KR" altLang="en-US" sz="1000" b="1" u="none" strike="noStrike">
                          <a:effectLst/>
                        </a:rPr>
                        <a:t>화학식 등 설명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</a:rPr>
                        <a:t>관련논문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extLst>
                  <a:ext uri="{0D108BD9-81ED-4DB2-BD59-A6C34878D82A}">
                    <a16:rowId xmlns:a16="http://schemas.microsoft.com/office/drawing/2014/main" val="2296839043"/>
                  </a:ext>
                </a:extLst>
              </a:tr>
              <a:tr h="6127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(NH</a:t>
                      </a:r>
                      <a:r>
                        <a:rPr lang="en-US" sz="1000" u="none" strike="noStrike" baseline="-25000" dirty="0">
                          <a:effectLst/>
                        </a:rPr>
                        <a:t>4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r>
                        <a:rPr lang="en-US" sz="1000" u="none" strike="noStrike" baseline="-25000" dirty="0">
                          <a:effectLst/>
                        </a:rPr>
                        <a:t>2</a:t>
                      </a:r>
                      <a:r>
                        <a:rPr lang="en-US" sz="1000" u="none" strike="noStrike" dirty="0">
                          <a:effectLst/>
                        </a:rPr>
                        <a:t>CO</a:t>
                      </a:r>
                      <a:r>
                        <a:rPr lang="en-US" sz="1000" u="none" strike="noStrike" baseline="-25000" dirty="0">
                          <a:effectLst/>
                        </a:rPr>
                        <a:t>3</a:t>
                      </a:r>
                      <a:endParaRPr lang="en-US" sz="1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망간단괴로부터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CO,NI,CU </a:t>
                      </a:r>
                      <a:r>
                        <a:rPr lang="ko-KR" altLang="en-US" sz="1000" u="none" strike="noStrike" dirty="0">
                          <a:effectLst/>
                        </a:rPr>
                        <a:t>분리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80</a:t>
                      </a:r>
                      <a:r>
                        <a:rPr lang="ko-KR" altLang="en-US" sz="1000" u="none" strike="noStrike">
                          <a:effectLst/>
                        </a:rPr>
                        <a:t>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환원제로 </a:t>
                      </a:r>
                      <a:r>
                        <a:rPr lang="en-US" altLang="ko-KR" sz="1000" u="none" strike="noStrike">
                          <a:effectLst/>
                        </a:rPr>
                        <a:t>cokes </a:t>
                      </a:r>
                      <a:r>
                        <a:rPr lang="ko-KR" altLang="en-US" sz="1000" u="none" strike="noStrike">
                          <a:effectLst/>
                        </a:rPr>
                        <a:t>사용 </a:t>
                      </a:r>
                      <a:r>
                        <a:rPr lang="en-US" altLang="ko-KR" sz="1000" u="none" strike="noStrike">
                          <a:effectLst/>
                        </a:rPr>
                        <a:t>, 10mesh </a:t>
                      </a:r>
                      <a:r>
                        <a:rPr lang="ko-KR" altLang="en-US" sz="1000" u="none" strike="noStrike">
                          <a:effectLst/>
                        </a:rPr>
                        <a:t>이하로 분쇄하여 </a:t>
                      </a:r>
                      <a:r>
                        <a:rPr lang="en-US" altLang="ko-KR" sz="1000" u="none" strike="noStrike">
                          <a:effectLst/>
                        </a:rPr>
                        <a:t>1000</a:t>
                      </a:r>
                      <a:r>
                        <a:rPr lang="ko-KR" altLang="en-US" sz="1000" u="none" strike="noStrike">
                          <a:effectLst/>
                        </a:rPr>
                        <a:t>도에서 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시간 건조한 다음 분쇄한 실리카 및 </a:t>
                      </a:r>
                      <a:r>
                        <a:rPr lang="en-US" altLang="ko-KR" sz="1000" u="none" strike="noStrike">
                          <a:effectLst/>
                        </a:rPr>
                        <a:t>cokes</a:t>
                      </a:r>
                      <a:r>
                        <a:rPr lang="ko-KR" altLang="en-US" sz="1000" u="none" strike="noStrike">
                          <a:effectLst/>
                        </a:rPr>
                        <a:t>와 혼합</a:t>
                      </a:r>
                      <a:r>
                        <a:rPr lang="en-US" altLang="ko-KR" sz="1000" u="none" strike="noStrike">
                          <a:effectLst/>
                        </a:rPr>
                        <a:t>. </a:t>
                      </a:r>
                      <a:r>
                        <a:rPr lang="ko-KR" altLang="en-US" sz="1000" u="none" strike="noStrike">
                          <a:effectLst/>
                        </a:rPr>
                        <a:t>장입물은 </a:t>
                      </a:r>
                      <a:r>
                        <a:rPr lang="en-US" altLang="ko-KR" sz="1000" u="none" strike="noStrike">
                          <a:effectLst/>
                        </a:rPr>
                        <a:t>1400</a:t>
                      </a:r>
                      <a:r>
                        <a:rPr lang="ko-KR" altLang="en-US" sz="1000" u="none" strike="noStrike">
                          <a:effectLst/>
                        </a:rPr>
                        <a:t>도에서 용해한 후 </a:t>
                      </a:r>
                      <a:r>
                        <a:rPr lang="en-US" altLang="ko-KR" sz="1000" u="none" strike="noStrike">
                          <a:effectLst/>
                        </a:rPr>
                        <a:t>1400~1450</a:t>
                      </a:r>
                      <a:r>
                        <a:rPr lang="ko-KR" altLang="en-US" sz="1000" u="none" strike="noStrike">
                          <a:effectLst/>
                        </a:rPr>
                        <a:t>도의 온도에서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시간동안 용련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The extraction of effective metal components from deep- sea manganese nodule by the decomposition with ammonum sulfate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extLst>
                  <a:ext uri="{0D108BD9-81ED-4DB2-BD59-A6C34878D82A}">
                    <a16:rowId xmlns:a16="http://schemas.microsoft.com/office/drawing/2014/main" val="508305142"/>
                  </a:ext>
                </a:extLst>
              </a:tr>
              <a:tr h="204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(NH</a:t>
                      </a:r>
                      <a:r>
                        <a:rPr lang="en-US" sz="1000" u="none" strike="noStrike" baseline="-25000" dirty="0">
                          <a:effectLst/>
                        </a:rPr>
                        <a:t>4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r>
                        <a:rPr lang="en-US" sz="1000" u="none" strike="noStrike" baseline="-25000" dirty="0">
                          <a:effectLst/>
                        </a:rPr>
                        <a:t>2</a:t>
                      </a:r>
                      <a:r>
                        <a:rPr lang="en-US" sz="1000" u="none" strike="noStrike" dirty="0">
                          <a:effectLst/>
                        </a:rPr>
                        <a:t>SO</a:t>
                      </a:r>
                      <a:r>
                        <a:rPr lang="en-US" sz="1000" u="none" strike="noStrike" baseline="-25000" dirty="0">
                          <a:effectLst/>
                        </a:rPr>
                        <a:t>4</a:t>
                      </a:r>
                      <a:endParaRPr lang="en-US" sz="1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황산화 생성물로 </a:t>
                      </a:r>
                      <a:r>
                        <a:rPr lang="en-US" altLang="ko-KR" sz="1000" u="none" strike="noStrike">
                          <a:effectLst/>
                        </a:rPr>
                        <a:t>Ti,Fe </a:t>
                      </a:r>
                      <a:r>
                        <a:rPr lang="ko-KR" altLang="en-US" sz="1000" u="none" strike="noStrike">
                          <a:effectLst/>
                        </a:rPr>
                        <a:t>성분 침출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375</a:t>
                      </a:r>
                      <a:r>
                        <a:rPr lang="ko-KR" altLang="en-US" sz="1000" u="none" strike="noStrike">
                          <a:effectLst/>
                        </a:rPr>
                        <a:t>도씨이상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티탄철광의 황산화반응은 </a:t>
                      </a:r>
                      <a:r>
                        <a:rPr lang="en-US" altLang="ko-KR" sz="1000" u="none" strike="noStrike">
                          <a:effectLst/>
                        </a:rPr>
                        <a:t>(NH4)2SO4</a:t>
                      </a:r>
                      <a:r>
                        <a:rPr lang="ko-KR" altLang="en-US" sz="1000" u="none" strike="noStrike">
                          <a:effectLst/>
                        </a:rPr>
                        <a:t>의 열분해에 직접적인 영향을 받음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Ilmenite</a:t>
                      </a:r>
                      <a:r>
                        <a:rPr lang="ko-KR" altLang="en-US" sz="1000" u="none" strike="noStrike">
                          <a:effectLst/>
                        </a:rPr>
                        <a:t>와 황산암모늄의 반응을 이용한 </a:t>
                      </a:r>
                      <a:r>
                        <a:rPr lang="en-US" altLang="ko-KR" sz="1000" u="none" strike="noStrike">
                          <a:effectLst/>
                        </a:rPr>
                        <a:t>Ti </a:t>
                      </a:r>
                      <a:r>
                        <a:rPr lang="ko-KR" altLang="en-US" sz="1000" u="none" strike="noStrike">
                          <a:effectLst/>
                        </a:rPr>
                        <a:t>및 </a:t>
                      </a:r>
                      <a:r>
                        <a:rPr lang="en-US" altLang="ko-KR" sz="1000" u="none" strike="noStrike">
                          <a:effectLst/>
                        </a:rPr>
                        <a:t>Fe </a:t>
                      </a:r>
                      <a:r>
                        <a:rPr lang="ko-KR" altLang="en-US" sz="1000" u="none" strike="noStrike">
                          <a:effectLst/>
                        </a:rPr>
                        <a:t>성분의 추출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extLst>
                  <a:ext uri="{0D108BD9-81ED-4DB2-BD59-A6C34878D82A}">
                    <a16:rowId xmlns:a16="http://schemas.microsoft.com/office/drawing/2014/main" val="4151805245"/>
                  </a:ext>
                </a:extLst>
              </a:tr>
              <a:tr h="4084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(NH</a:t>
                      </a:r>
                      <a:r>
                        <a:rPr lang="en-US" sz="1000" u="none" strike="noStrike" baseline="-25000" dirty="0">
                          <a:effectLst/>
                        </a:rPr>
                        <a:t>4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r>
                        <a:rPr lang="en-US" sz="1000" u="none" strike="noStrike" baseline="-25000" dirty="0">
                          <a:effectLst/>
                        </a:rPr>
                        <a:t>2</a:t>
                      </a:r>
                      <a:r>
                        <a:rPr lang="en-US" sz="1000" u="none" strike="noStrike" dirty="0">
                          <a:effectLst/>
                        </a:rPr>
                        <a:t>SO</a:t>
                      </a:r>
                      <a:r>
                        <a:rPr lang="en-US" sz="1000" u="none" strike="noStrike" baseline="-25000" dirty="0">
                          <a:effectLst/>
                        </a:rPr>
                        <a:t>4</a:t>
                      </a:r>
                      <a:endParaRPr lang="en-US" sz="1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 AI O · 2H O</a:t>
                      </a:r>
                      <a:r>
                        <a:rPr lang="ko-KR" altLang="en-US" sz="1000" u="none" strike="noStrike">
                          <a:effectLst/>
                        </a:rPr>
                        <a:t>로부터 </a:t>
                      </a:r>
                      <a:r>
                        <a:rPr lang="en-US" sz="1000" u="none" strike="noStrike">
                          <a:effectLst/>
                        </a:rPr>
                        <a:t>Al </a:t>
                      </a:r>
                      <a:r>
                        <a:rPr lang="ko-KR" altLang="en-US" sz="1000" u="none" strike="noStrike">
                          <a:effectLst/>
                        </a:rPr>
                        <a:t>분리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425</a:t>
                      </a:r>
                      <a:r>
                        <a:rPr lang="ko-KR" altLang="en-US" sz="1000" u="none" strike="noStrike">
                          <a:effectLst/>
                        </a:rPr>
                        <a:t>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황산화 반응조건 </a:t>
                      </a:r>
                      <a:r>
                        <a:rPr lang="en-US" altLang="ko-KR" sz="1000" u="none" strike="noStrike">
                          <a:effectLst/>
                        </a:rPr>
                        <a:t>: 425</a:t>
                      </a:r>
                      <a:r>
                        <a:rPr lang="ko-KR" altLang="en-US" sz="1000" u="none" strike="noStrike">
                          <a:effectLst/>
                        </a:rPr>
                        <a:t>도에서 </a:t>
                      </a:r>
                      <a:r>
                        <a:rPr lang="en-US" altLang="ko-KR" sz="1000" u="none" strike="noStrike">
                          <a:effectLst/>
                        </a:rPr>
                        <a:t>40</a:t>
                      </a:r>
                      <a:r>
                        <a:rPr lang="ko-KR" altLang="en-US" sz="1000" u="none" strike="noStrike">
                          <a:effectLst/>
                        </a:rPr>
                        <a:t>분간  무게비 </a:t>
                      </a:r>
                      <a:r>
                        <a:rPr lang="en-US" altLang="ko-KR" sz="1000" u="none" strike="noStrike">
                          <a:effectLst/>
                        </a:rPr>
                        <a:t>7.0 </a:t>
                      </a:r>
                      <a:r>
                        <a:rPr lang="ko-KR" altLang="en-US" sz="1000" u="none" strike="noStrike">
                          <a:effectLst/>
                        </a:rPr>
                        <a:t>조건하에서 </a:t>
                      </a:r>
                      <a:r>
                        <a:rPr lang="en-US" altLang="ko-KR" sz="1000" u="none" strike="noStrike">
                          <a:effectLst/>
                        </a:rPr>
                        <a:t>10~60</a:t>
                      </a:r>
                      <a:r>
                        <a:rPr lang="ko-KR" altLang="en-US" sz="1000" u="none" strike="noStrike">
                          <a:effectLst/>
                        </a:rPr>
                        <a:t>분까지 반응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Synthesis of high purity Al2O3 from low grade bauxite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extLst>
                  <a:ext uri="{0D108BD9-81ED-4DB2-BD59-A6C34878D82A}">
                    <a16:rowId xmlns:a16="http://schemas.microsoft.com/office/drawing/2014/main" val="3071003050"/>
                  </a:ext>
                </a:extLst>
              </a:tr>
              <a:tr h="204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</a:t>
                      </a:r>
                      <a:r>
                        <a:rPr lang="en-US" sz="1000" u="none" strike="noStrike" baseline="-25000" dirty="0">
                          <a:effectLst/>
                        </a:rPr>
                        <a:t>10</a:t>
                      </a:r>
                      <a:r>
                        <a:rPr lang="en-US" sz="1000" u="none" strike="noStrike" dirty="0">
                          <a:effectLst/>
                        </a:rPr>
                        <a:t>H</a:t>
                      </a:r>
                      <a:r>
                        <a:rPr lang="en-US" sz="1000" u="none" strike="noStrike" baseline="-25000" dirty="0">
                          <a:effectLst/>
                        </a:rPr>
                        <a:t>16</a:t>
                      </a:r>
                      <a:r>
                        <a:rPr lang="en-US" sz="1000" u="none" strike="noStrike" dirty="0">
                          <a:effectLst/>
                        </a:rPr>
                        <a:t>N</a:t>
                      </a:r>
                      <a:r>
                        <a:rPr lang="en-US" sz="1000" u="none" strike="noStrike" baseline="-25000" dirty="0">
                          <a:effectLst/>
                        </a:rPr>
                        <a:t>2</a:t>
                      </a:r>
                      <a:r>
                        <a:rPr lang="en-US" sz="1000" u="none" strike="noStrike" dirty="0">
                          <a:effectLst/>
                        </a:rPr>
                        <a:t>O</a:t>
                      </a:r>
                      <a:r>
                        <a:rPr lang="en-US" sz="1000" u="none" strike="noStrike" baseline="-25000" dirty="0">
                          <a:effectLst/>
                        </a:rPr>
                        <a:t>8</a:t>
                      </a:r>
                      <a:endParaRPr lang="en-US" sz="1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금속이온의 분리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γ-Fe2O3(s) + EDTA = FeⅢ-EDTA = Fe2+(aq)+oxidation products of EDTA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Photodissolution of iron oxides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extLst>
                  <a:ext uri="{0D108BD9-81ED-4DB2-BD59-A6C34878D82A}">
                    <a16:rowId xmlns:a16="http://schemas.microsoft.com/office/drawing/2014/main" val="2161831335"/>
                  </a:ext>
                </a:extLst>
              </a:tr>
              <a:tr h="1225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</a:t>
                      </a:r>
                      <a:r>
                        <a:rPr lang="en-US" sz="1000" u="none" strike="noStrike" baseline="-25000" dirty="0">
                          <a:effectLst/>
                        </a:rPr>
                        <a:t>2</a:t>
                      </a:r>
                      <a:r>
                        <a:rPr lang="en-US" sz="1000" u="none" strike="noStrike" dirty="0">
                          <a:effectLst/>
                        </a:rPr>
                        <a:t>H</a:t>
                      </a:r>
                      <a:r>
                        <a:rPr lang="en-US" sz="1000" u="none" strike="noStrike" baseline="-25000" dirty="0">
                          <a:effectLst/>
                        </a:rPr>
                        <a:t>2</a:t>
                      </a:r>
                      <a:r>
                        <a:rPr lang="en-US" sz="1000" u="none" strike="noStrike" dirty="0">
                          <a:effectLst/>
                        </a:rPr>
                        <a:t>O</a:t>
                      </a:r>
                      <a:r>
                        <a:rPr lang="en-US" sz="1000" u="none" strike="noStrike" baseline="-25000" dirty="0">
                          <a:effectLst/>
                        </a:rPr>
                        <a:t>4</a:t>
                      </a:r>
                      <a:endParaRPr lang="en-US" sz="1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Fe </a:t>
                      </a:r>
                      <a:r>
                        <a:rPr lang="ko-KR" altLang="en-US" sz="1000" u="none" strike="noStrike">
                          <a:effectLst/>
                        </a:rPr>
                        <a:t>제거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r>
                        <a:rPr lang="ko-KR" altLang="en-US" sz="1000" u="none" strike="noStrike">
                          <a:effectLst/>
                        </a:rPr>
                        <a:t>도 이상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Oxidation reaction</a:t>
                      </a:r>
                      <a:br>
                        <a:rPr lang="pt-BR" sz="1000" u="none" strike="noStrike">
                          <a:effectLst/>
                        </a:rPr>
                      </a:br>
                      <a:r>
                        <a:rPr lang="pt-BR" sz="1000" u="none" strike="noStrike">
                          <a:effectLst/>
                        </a:rPr>
                        <a:t>HC2O4- = H + 2CO2 + 2e-</a:t>
                      </a:r>
                      <a:br>
                        <a:rPr lang="pt-BR" sz="1000" u="none" strike="noStrike">
                          <a:effectLst/>
                        </a:rPr>
                      </a:br>
                      <a:r>
                        <a:rPr lang="pt-BR" sz="1000" u="none" strike="noStrike">
                          <a:effectLst/>
                        </a:rPr>
                        <a:t>Reduction reaction</a:t>
                      </a:r>
                      <a:br>
                        <a:rPr lang="pt-BR" sz="1000" u="none" strike="noStrike">
                          <a:effectLst/>
                        </a:rPr>
                      </a:br>
                      <a:r>
                        <a:rPr lang="pt-BR" sz="1000" u="none" strike="noStrike">
                          <a:effectLst/>
                        </a:rPr>
                        <a:t>2H+ + Fe2O3 + 4HC2O4- + 2e- = 2Fe(C2O4)22- + 3H2O</a:t>
                      </a:r>
                      <a:br>
                        <a:rPr lang="pt-BR" sz="1000" u="none" strike="noStrike">
                          <a:effectLst/>
                        </a:rPr>
                      </a:br>
                      <a:r>
                        <a:rPr lang="pt-BR" sz="1000" u="none" strike="noStrike">
                          <a:effectLst/>
                        </a:rPr>
                        <a:t>Overall reaction</a:t>
                      </a:r>
                      <a:br>
                        <a:rPr lang="pt-BR" sz="1000" u="none" strike="noStrike">
                          <a:effectLst/>
                        </a:rPr>
                      </a:br>
                      <a:r>
                        <a:rPr lang="pt-BR" sz="1000" u="none" strike="noStrike">
                          <a:effectLst/>
                        </a:rPr>
                        <a:t>H+ + Fe2O3 + 5HC2O4- = 2Fe(C2O4)22- + 3H2O + 2CO2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Dissolution of iron </a:t>
                      </a:r>
                      <a:r>
                        <a:rPr lang="en-US" sz="1000" u="none" strike="noStrike" dirty="0" err="1">
                          <a:effectLst/>
                        </a:rPr>
                        <a:t>oxid</a:t>
                      </a:r>
                      <a:r>
                        <a:rPr lang="en-US" sz="1000" u="none" strike="noStrike" dirty="0">
                          <a:effectLst/>
                        </a:rPr>
                        <a:t> using oxalic acid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extLst>
                  <a:ext uri="{0D108BD9-81ED-4DB2-BD59-A6C34878D82A}">
                    <a16:rowId xmlns:a16="http://schemas.microsoft.com/office/drawing/2014/main" val="3136681537"/>
                  </a:ext>
                </a:extLst>
              </a:tr>
              <a:tr h="4084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H</a:t>
                      </a:r>
                      <a:r>
                        <a:rPr lang="en-US" sz="1000" u="none" strike="noStrike" baseline="-25000" dirty="0">
                          <a:effectLst/>
                        </a:rPr>
                        <a:t>2</a:t>
                      </a:r>
                      <a:r>
                        <a:rPr lang="en-US" sz="1000" u="none" strike="noStrike" dirty="0">
                          <a:effectLst/>
                        </a:rPr>
                        <a:t>SiF</a:t>
                      </a:r>
                      <a:r>
                        <a:rPr lang="en-US" sz="1000" u="none" strike="noStrike" baseline="-25000" dirty="0">
                          <a:effectLst/>
                        </a:rPr>
                        <a:t>6</a:t>
                      </a:r>
                      <a:endParaRPr lang="en-US" sz="1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Fe </a:t>
                      </a:r>
                      <a:r>
                        <a:rPr lang="ko-KR" altLang="en-US" sz="1000" u="none" strike="noStrike">
                          <a:effectLst/>
                        </a:rPr>
                        <a:t>분리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85</a:t>
                      </a:r>
                      <a:r>
                        <a:rPr lang="ko-KR" altLang="en-US" sz="1000" u="none" strike="noStrike">
                          <a:effectLst/>
                        </a:rPr>
                        <a:t>도씨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침출 시간 </a:t>
                      </a:r>
                      <a:r>
                        <a:rPr lang="en-US" altLang="ko-KR" sz="1000" u="none" strike="noStrike">
                          <a:effectLst/>
                        </a:rPr>
                        <a:t>3h</a:t>
                      </a:r>
                      <a:br>
                        <a:rPr lang="en-US" altLang="ko-KR" sz="1000" u="none" strike="noStrike">
                          <a:effectLst/>
                        </a:rPr>
                      </a:br>
                      <a:r>
                        <a:rPr lang="ko-KR" altLang="en-US" sz="1000" u="none" strike="noStrike">
                          <a:effectLst/>
                        </a:rPr>
                        <a:t>입자 크기 </a:t>
                      </a:r>
                      <a:r>
                        <a:rPr lang="en-US" altLang="ko-KR" sz="1000" u="none" strike="noStrike">
                          <a:effectLst/>
                        </a:rPr>
                        <a:t>20-38um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Extraction of Titanium and Iron From Ilmenite With Fluosilicic Aci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extLst>
                  <a:ext uri="{0D108BD9-81ED-4DB2-BD59-A6C34878D82A}">
                    <a16:rowId xmlns:a16="http://schemas.microsoft.com/office/drawing/2014/main" val="2130575606"/>
                  </a:ext>
                </a:extLst>
              </a:tr>
              <a:tr h="349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H</a:t>
                      </a:r>
                      <a:r>
                        <a:rPr lang="en-US" sz="1000" u="none" strike="noStrike" baseline="-25000" dirty="0">
                          <a:effectLst/>
                        </a:rPr>
                        <a:t>2</a:t>
                      </a:r>
                      <a:r>
                        <a:rPr lang="en-US" sz="1000" u="none" strike="noStrike" dirty="0">
                          <a:effectLst/>
                        </a:rPr>
                        <a:t>SO</a:t>
                      </a:r>
                      <a:r>
                        <a:rPr lang="en-US" sz="1000" u="none" strike="noStrike" baseline="-25000" dirty="0">
                          <a:effectLst/>
                        </a:rPr>
                        <a:t>4</a:t>
                      </a:r>
                      <a:endParaRPr lang="en-US" sz="1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FeTiO3</a:t>
                      </a:r>
                      <a:r>
                        <a:rPr lang="ko-KR" altLang="en-US" sz="1000" u="none" strike="noStrike">
                          <a:effectLst/>
                        </a:rPr>
                        <a:t>로부터 </a:t>
                      </a:r>
                      <a:r>
                        <a:rPr lang="en-US" sz="1000" u="none" strike="noStrike">
                          <a:effectLst/>
                        </a:rPr>
                        <a:t>Fe</a:t>
                      </a:r>
                      <a:r>
                        <a:rPr lang="ko-KR" altLang="en-US" sz="1000" u="none" strike="noStrike">
                          <a:effectLst/>
                        </a:rPr>
                        <a:t>분리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85</a:t>
                      </a:r>
                      <a:r>
                        <a:rPr lang="ko-KR" altLang="en-US" sz="1000" u="none" strike="noStrike">
                          <a:effectLst/>
                        </a:rPr>
                        <a:t>도씨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FeTiO3+2H2SO4= TiOSO4+FeSO4+2H2O                                                                        </a:t>
                      </a:r>
                      <a:r>
                        <a:rPr lang="ko-KR" altLang="en-US" sz="1000" u="none" strike="noStrike">
                          <a:effectLst/>
                        </a:rPr>
                        <a:t>일메나이트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en-US" sz="1000" u="none" strike="noStrike">
                          <a:effectLst/>
                        </a:rPr>
                        <a:t>ilmenite, FeTiO3, TiO2 </a:t>
                      </a:r>
                      <a:r>
                        <a:rPr lang="ko-KR" altLang="en-US" sz="1000" u="none" strike="noStrike">
                          <a:effectLst/>
                        </a:rPr>
                        <a:t>함유량 </a:t>
                      </a:r>
                      <a:r>
                        <a:rPr lang="en-US" altLang="ko-KR" sz="1000" u="none" strike="noStrike">
                          <a:effectLst/>
                        </a:rPr>
                        <a:t>40 ~ 65 %)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Current Status of Ilmenite Beneficiation Technology for Production of TiO2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extLst>
                  <a:ext uri="{0D108BD9-81ED-4DB2-BD59-A6C34878D82A}">
                    <a16:rowId xmlns:a16="http://schemas.microsoft.com/office/drawing/2014/main" val="208711616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38A58F7-5CD9-4D09-A70C-008119384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98390"/>
              </p:ext>
            </p:extLst>
          </p:nvPr>
        </p:nvGraphicFramePr>
        <p:xfrm>
          <a:off x="838200" y="5801590"/>
          <a:ext cx="10339648" cy="926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529">
                  <a:extLst>
                    <a:ext uri="{9D8B030D-6E8A-4147-A177-3AD203B41FA5}">
                      <a16:colId xmlns:a16="http://schemas.microsoft.com/office/drawing/2014/main" val="1509726281"/>
                    </a:ext>
                  </a:extLst>
                </a:gridCol>
                <a:gridCol w="902571">
                  <a:extLst>
                    <a:ext uri="{9D8B030D-6E8A-4147-A177-3AD203B41FA5}">
                      <a16:colId xmlns:a16="http://schemas.microsoft.com/office/drawing/2014/main" val="4053002420"/>
                    </a:ext>
                  </a:extLst>
                </a:gridCol>
                <a:gridCol w="1297719">
                  <a:extLst>
                    <a:ext uri="{9D8B030D-6E8A-4147-A177-3AD203B41FA5}">
                      <a16:colId xmlns:a16="http://schemas.microsoft.com/office/drawing/2014/main" val="4023527024"/>
                    </a:ext>
                  </a:extLst>
                </a:gridCol>
                <a:gridCol w="605214">
                  <a:extLst>
                    <a:ext uri="{9D8B030D-6E8A-4147-A177-3AD203B41FA5}">
                      <a16:colId xmlns:a16="http://schemas.microsoft.com/office/drawing/2014/main" val="3052000070"/>
                    </a:ext>
                  </a:extLst>
                </a:gridCol>
                <a:gridCol w="3064868">
                  <a:extLst>
                    <a:ext uri="{9D8B030D-6E8A-4147-A177-3AD203B41FA5}">
                      <a16:colId xmlns:a16="http://schemas.microsoft.com/office/drawing/2014/main" val="389566043"/>
                    </a:ext>
                  </a:extLst>
                </a:gridCol>
                <a:gridCol w="3809747">
                  <a:extLst>
                    <a:ext uri="{9D8B030D-6E8A-4147-A177-3AD203B41FA5}">
                      <a16:colId xmlns:a16="http://schemas.microsoft.com/office/drawing/2014/main" val="3349949480"/>
                    </a:ext>
                  </a:extLst>
                </a:gridCol>
              </a:tblGrid>
              <a:tr h="2735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NaOH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Fe </a:t>
                      </a:r>
                      <a:r>
                        <a:rPr lang="ko-KR" altLang="en-US" sz="1000" u="none" strike="noStrike" dirty="0">
                          <a:effectLst/>
                        </a:rPr>
                        <a:t>분리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60~90</a:t>
                      </a:r>
                      <a:r>
                        <a:rPr lang="ko-KR" altLang="en-US" sz="1000" u="none" strike="noStrike">
                          <a:effectLst/>
                        </a:rPr>
                        <a:t>도씨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알칼리 용액의 몰 농도는 </a:t>
                      </a:r>
                      <a:r>
                        <a:rPr lang="en-US" altLang="ko-KR" sz="1000" u="none" strike="noStrike" dirty="0">
                          <a:effectLst/>
                        </a:rPr>
                        <a:t>1.0~2.0M, </a:t>
                      </a:r>
                      <a:r>
                        <a:rPr lang="ko-KR" altLang="en-US" sz="1000" u="none" strike="noStrike" dirty="0">
                          <a:effectLst/>
                        </a:rPr>
                        <a:t>음전극과 양전극 설치 후 전해분리 과정에서 상기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알카리</a:t>
                      </a:r>
                      <a:r>
                        <a:rPr lang="ko-KR" altLang="en-US" sz="1000" u="none" strike="noStrike" dirty="0">
                          <a:effectLst/>
                        </a:rPr>
                        <a:t> 용액에 인위적으로 산소 주입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알카리 용액을 이용한 폐금속 내 주석의 전해분리방법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extLst>
                  <a:ext uri="{0D108BD9-81ED-4DB2-BD59-A6C34878D82A}">
                    <a16:rowId xmlns:a16="http://schemas.microsoft.com/office/drawing/2014/main" val="637026373"/>
                  </a:ext>
                </a:extLst>
              </a:tr>
              <a:tr h="2852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NH</a:t>
                      </a:r>
                      <a:r>
                        <a:rPr lang="en-US" sz="1000" u="none" strike="noStrike" baseline="-25000" dirty="0">
                          <a:effectLst/>
                        </a:rPr>
                        <a:t>4</a:t>
                      </a:r>
                      <a:r>
                        <a:rPr lang="en-US" sz="1000" u="none" strike="noStrike" dirty="0">
                          <a:effectLst/>
                        </a:rPr>
                        <a:t>OH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폐탈질 촉매로부터 </a:t>
                      </a:r>
                      <a:r>
                        <a:rPr lang="en-US" altLang="ko-KR" sz="1000" u="none" strike="noStrike">
                          <a:effectLst/>
                        </a:rPr>
                        <a:t>V, W</a:t>
                      </a:r>
                      <a:r>
                        <a:rPr lang="ko-KR" altLang="en-US" sz="1000" u="none" strike="noStrike">
                          <a:effectLst/>
                        </a:rPr>
                        <a:t>분리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az-Cyrl-AZ" sz="1000" u="none" strike="noStrike">
                          <a:effectLst/>
                        </a:rPr>
                        <a:t>80°С</a:t>
                      </a:r>
                      <a:endParaRPr lang="az-Cyrl-AZ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폐탈질 촉매를 분쇄한 후 건조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en-US" sz="1000" u="none" strike="noStrike">
                          <a:effectLst/>
                        </a:rPr>
                        <a:t>WO3+2NH4OH-&gt;(NH4)2WO4+H2O, V2O5+2NH4OH-&gt;2(NH4)VO3+H2O WO3, V2O5</a:t>
                      </a:r>
                      <a:r>
                        <a:rPr lang="ko-KR" altLang="en-US" sz="1000" u="none" strike="noStrike">
                          <a:effectLst/>
                        </a:rPr>
                        <a:t>성분을 용액상으로 여과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폐탈질</a:t>
                      </a:r>
                      <a:r>
                        <a:rPr lang="ko-KR" altLang="en-US" sz="1000" u="none" strike="noStrike" dirty="0">
                          <a:effectLst/>
                        </a:rPr>
                        <a:t> 촉매로부터 바나듐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텅스텐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티타늄 성분의 분리회수방법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0" marR="5820" marT="5820" marB="0" anchor="ctr"/>
                </a:tc>
                <a:extLst>
                  <a:ext uri="{0D108BD9-81ED-4DB2-BD59-A6C34878D82A}">
                    <a16:rowId xmlns:a16="http://schemas.microsoft.com/office/drawing/2014/main" val="26466542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2779F3-B9F2-40B1-9C07-116B5ADDCA38}"/>
              </a:ext>
            </a:extLst>
          </p:cNvPr>
          <p:cNvSpPr txBox="1"/>
          <p:nvPr/>
        </p:nvSpPr>
        <p:spPr>
          <a:xfrm>
            <a:off x="5993736" y="4878260"/>
            <a:ext cx="993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7F347DD-05A3-491B-AD14-D2901CC8DB20}"/>
              </a:ext>
            </a:extLst>
          </p:cNvPr>
          <p:cNvSpPr txBox="1">
            <a:spLocks/>
          </p:cNvSpPr>
          <p:nvPr/>
        </p:nvSpPr>
        <p:spPr>
          <a:xfrm>
            <a:off x="11234034" y="6409193"/>
            <a:ext cx="962395" cy="46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7/34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749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996</TotalTime>
  <Words>2741</Words>
  <Application>Microsoft Office PowerPoint</Application>
  <PresentationFormat>와이드스크린</PresentationFormat>
  <Paragraphs>754</Paragraphs>
  <Slides>35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나눔고딕</vt:lpstr>
      <vt:lpstr>나눔바른고딕</vt:lpstr>
      <vt:lpstr>돋움</vt:lpstr>
      <vt:lpstr>맑은 고딕</vt:lpstr>
      <vt:lpstr>Arial</vt:lpstr>
      <vt:lpstr>Calibri</vt:lpstr>
      <vt:lpstr>Office 테마</vt:lpstr>
      <vt:lpstr>Graph</vt:lpstr>
      <vt:lpstr>저품위 티탄철석의 고품위화를 위한 침출 공정 연구</vt:lpstr>
      <vt:lpstr>목차</vt:lpstr>
      <vt:lpstr>Ⅰ. 실험 목적</vt:lpstr>
      <vt:lpstr>Ti 특성</vt:lpstr>
      <vt:lpstr>전략적 물자  Ti</vt:lpstr>
      <vt:lpstr>PowerPoint 프레젠테이션</vt:lpstr>
      <vt:lpstr>실제 실험에 사용된 경기도 연천 매장 티탄철석(ilmenite) 성분표</vt:lpstr>
      <vt:lpstr>Ⅱ. 실험계획</vt:lpstr>
      <vt:lpstr>침출액 조사</vt:lpstr>
      <vt:lpstr>침출액 선정</vt:lpstr>
      <vt:lpstr>① H2SO4(황산) 침출 원리   </vt:lpstr>
      <vt:lpstr>② C2H2O4(옥살산) 침출 원리</vt:lpstr>
      <vt:lpstr>③ C12H27O4P (TBP) 침출 원리</vt:lpstr>
      <vt:lpstr>TBP 용액 원리</vt:lpstr>
      <vt:lpstr>실험 설계</vt:lpstr>
      <vt:lpstr>실험에 미치는 요인 (H2SO4 몰농도)</vt:lpstr>
      <vt:lpstr>실험에 미치는 요인 (H2SO4 온도)</vt:lpstr>
      <vt:lpstr>실험 영향 미치는 요인 (C2H2O4몰농도)</vt:lpstr>
      <vt:lpstr>실험 설계</vt:lpstr>
      <vt:lpstr>실험 설계(2)</vt:lpstr>
      <vt:lpstr>PowerPoint 프레젠테이션</vt:lpstr>
      <vt:lpstr>용액설정 및 실험과정</vt:lpstr>
      <vt:lpstr>PowerPoint 프레젠테이션</vt:lpstr>
      <vt:lpstr> 실험조건에 따른 침출액의 원소분석 결과</vt:lpstr>
      <vt:lpstr>PowerPoint 프레젠테이션</vt:lpstr>
      <vt:lpstr>침출액 속 원소의 무게환산</vt:lpstr>
      <vt:lpstr>PowerPoint 프레젠테이션</vt:lpstr>
      <vt:lpstr>침출 용액 종류에 따른 침출 효율 계산</vt:lpstr>
      <vt:lpstr>온도에 따른 침출 효율 (황산+옥살산)</vt:lpstr>
      <vt:lpstr>온도에 따른 침출 효율 (황산+TBP)</vt:lpstr>
      <vt:lpstr>PowerPoint 프레젠테이션</vt:lpstr>
      <vt:lpstr>침출 후 고형물의 질량(g)</vt:lpstr>
      <vt:lpstr>PowerPoint 프레젠테이션</vt:lpstr>
      <vt:lpstr>Ⅳ. 결론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저품위 티탄철석의 고품화를 위한 침출 공정 연구</dc:title>
  <dc:creator>강병보</dc:creator>
  <cp:lastModifiedBy>Lim Hyunseop</cp:lastModifiedBy>
  <cp:revision>220</cp:revision>
  <dcterms:created xsi:type="dcterms:W3CDTF">2019-11-19T17:04:10Z</dcterms:created>
  <dcterms:modified xsi:type="dcterms:W3CDTF">2019-12-02T20:46:04Z</dcterms:modified>
</cp:coreProperties>
</file>